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914-071F-4440-A132-3EBC112FD82A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0E4-9730-4121-9DB0-E9B9B946D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21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914-071F-4440-A132-3EBC112FD82A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0E4-9730-4121-9DB0-E9B9B946D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0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914-071F-4440-A132-3EBC112FD82A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0E4-9730-4121-9DB0-E9B9B946D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914-071F-4440-A132-3EBC112FD82A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0E4-9730-4121-9DB0-E9B9B946D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10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914-071F-4440-A132-3EBC112FD82A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0E4-9730-4121-9DB0-E9B9B946D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69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914-071F-4440-A132-3EBC112FD82A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0E4-9730-4121-9DB0-E9B9B946D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6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914-071F-4440-A132-3EBC112FD82A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0E4-9730-4121-9DB0-E9B9B946D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9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914-071F-4440-A132-3EBC112FD82A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0E4-9730-4121-9DB0-E9B9B946D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11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914-071F-4440-A132-3EBC112FD82A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0E4-9730-4121-9DB0-E9B9B946D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0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914-071F-4440-A132-3EBC112FD82A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0E4-9730-4121-9DB0-E9B9B946D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7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914-071F-4440-A132-3EBC112FD82A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60E4-9730-4121-9DB0-E9B9B946D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11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8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2D914-071F-4440-A132-3EBC112FD82A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B60E4-9730-4121-9DB0-E9B9B946D5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96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7772400" cy="1470025"/>
          </a:xfrm>
        </p:spPr>
        <p:txBody>
          <a:bodyPr>
            <a:normAutofit/>
          </a:bodyPr>
          <a:lstStyle/>
          <a:p>
            <a:r>
              <a:rPr lang="hr-HR" sz="6000" dirty="0" smtClean="0">
                <a:solidFill>
                  <a:schemeClr val="accent6">
                    <a:lumMod val="75000"/>
                  </a:schemeClr>
                </a:solidFill>
              </a:rPr>
              <a:t>Literarna  grupa</a:t>
            </a:r>
            <a:endParaRPr lang="en-GB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home\AppData\Local\Microsoft\Windows\Temporary Internet Files\Content.IE5\0NZ7JOQI\girl-160167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96952"/>
            <a:ext cx="2584698" cy="365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26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ome\AppData\Local\Microsoft\Windows\Temporary Internet Files\Content.IE5\TSMXP9UD\250px-Saltmarsh-Gras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400" b="1" dirty="0" smtClean="0">
                <a:solidFill>
                  <a:srgbClr val="FFFF00"/>
                </a:solidFill>
              </a:rPr>
              <a:t>				</a:t>
            </a:r>
            <a:r>
              <a:rPr lang="hr-HR" sz="2400" b="1" dirty="0" smtClean="0">
                <a:solidFill>
                  <a:srgbClr val="00B050"/>
                </a:solidFill>
              </a:rPr>
              <a:t>TRAVANJ </a:t>
            </a:r>
            <a:r>
              <a:rPr lang="hr-HR" sz="2400" b="1" dirty="0" smtClean="0">
                <a:solidFill>
                  <a:srgbClr val="FFFF00"/>
                </a:solidFill>
              </a:rPr>
              <a:t>  </a:t>
            </a:r>
            <a:endParaRPr lang="en-GB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400" b="1" dirty="0">
                <a:solidFill>
                  <a:srgbClr val="FFFF00"/>
                </a:solidFill>
              </a:rPr>
              <a:t> </a:t>
            </a:r>
            <a:endParaRPr lang="en-GB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400" b="1" dirty="0">
                <a:solidFill>
                  <a:srgbClr val="FFFF00"/>
                </a:solidFill>
              </a:rPr>
              <a:t> </a:t>
            </a: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FFFF00"/>
                </a:solidFill>
              </a:rPr>
              <a:t>„Čuvajmo Zemlju i prirodu u njoj jer ih nismo naslijedili od svojih djedova i očeva, nego smo ih posudili od svojih potomaka“!</a:t>
            </a: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FFFF00"/>
                </a:solidFill>
              </a:rPr>
              <a:t> </a:t>
            </a: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FFFF00"/>
                </a:solidFill>
              </a:rPr>
              <a:t>Uskrs – značenje i tradicija blagdana.</a:t>
            </a: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FFFF00"/>
                </a:solidFill>
              </a:rPr>
              <a:t>Dan planeta Zemlje.</a:t>
            </a: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FFFF00"/>
                </a:solidFill>
              </a:rPr>
              <a:t>Terenska nastava </a:t>
            </a:r>
            <a:endParaRPr lang="hr-HR" sz="2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b="1" dirty="0" smtClean="0">
                <a:solidFill>
                  <a:srgbClr val="FFFF00"/>
                </a:solidFill>
              </a:rPr>
              <a:t>Izrada </a:t>
            </a:r>
            <a:r>
              <a:rPr lang="hr-HR" sz="2800" b="1" dirty="0">
                <a:solidFill>
                  <a:srgbClr val="FFFF00"/>
                </a:solidFill>
              </a:rPr>
              <a:t>plakata i panoa.</a:t>
            </a:r>
            <a:endParaRPr lang="en-GB" sz="2800" b="1" dirty="0">
              <a:solidFill>
                <a:srgbClr val="FFFF00"/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301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home\AppData\Local\Microsoft\Windows\Temporary Internet Files\Content.IE5\SSLSHFB5\xz8lf00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 </a:t>
            </a:r>
            <a:endParaRPr lang="en-GB" dirty="0"/>
          </a:p>
          <a:p>
            <a:pPr marL="0" indent="0">
              <a:buNone/>
            </a:pPr>
            <a:r>
              <a:rPr lang="hr-HR" dirty="0" smtClean="0"/>
              <a:t>		</a:t>
            </a:r>
            <a:r>
              <a:rPr lang="hr-HR" b="1" dirty="0" smtClean="0">
                <a:solidFill>
                  <a:srgbClr val="FFFF00"/>
                </a:solidFill>
              </a:rPr>
              <a:t>		SVIBANJ</a:t>
            </a:r>
            <a:endParaRPr lang="en-GB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</a:rPr>
              <a:t> </a:t>
            </a:r>
            <a:endParaRPr lang="en-GB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</a:rPr>
              <a:t>Tko hoće učiti, svagdje nađe školu……</a:t>
            </a:r>
            <a:endParaRPr lang="en-GB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</a:rPr>
              <a:t> </a:t>
            </a:r>
            <a:endParaRPr lang="en-GB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</a:rPr>
              <a:t> </a:t>
            </a:r>
            <a:endParaRPr lang="en-GB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</a:rPr>
              <a:t>Prvi svibanj – predavanje o povijesnome značenju praznika rada.</a:t>
            </a:r>
            <a:endParaRPr lang="en-GB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</a:rPr>
              <a:t>Dan majki – obilježiti.</a:t>
            </a:r>
            <a:endParaRPr lang="en-GB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</a:rPr>
              <a:t>Majke u književnosti.  </a:t>
            </a:r>
            <a:endParaRPr lang="hr-HR" b="1" dirty="0" smtClean="0">
              <a:solidFill>
                <a:srgbClr val="FFFF00"/>
              </a:solidFill>
            </a:endParaRPr>
          </a:p>
          <a:p>
            <a:endParaRPr lang="hr-H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6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home\AppData\Local\Microsoft\Windows\Temporary Internet Files\Content.IE5\SSLSHFB5\200px-Linde_von_lin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				</a:t>
            </a:r>
            <a:r>
              <a:rPr lang="hr-HR" b="1" dirty="0" smtClean="0">
                <a:solidFill>
                  <a:srgbClr val="FFFF00"/>
                </a:solidFill>
              </a:rPr>
              <a:t>LIPANJ      </a:t>
            </a:r>
            <a:endParaRPr lang="en-GB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</a:rPr>
              <a:t>  </a:t>
            </a:r>
            <a:endParaRPr lang="en-GB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</a:rPr>
              <a:t>Dolazi ljeto!</a:t>
            </a:r>
            <a:endParaRPr lang="en-GB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FFFF00"/>
                </a:solidFill>
              </a:rPr>
              <a:t>Sistematizacija </a:t>
            </a:r>
            <a:r>
              <a:rPr lang="hr-HR" b="1" dirty="0">
                <a:solidFill>
                  <a:srgbClr val="FFFF00"/>
                </a:solidFill>
              </a:rPr>
              <a:t>rada.</a:t>
            </a:r>
            <a:endParaRPr lang="en-GB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FF00"/>
                </a:solidFill>
              </a:rPr>
              <a:t> </a:t>
            </a:r>
            <a:endParaRPr lang="en-GB" b="1" dirty="0">
              <a:solidFill>
                <a:srgbClr val="FFFF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36636" y="1772816"/>
            <a:ext cx="349134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/>
              <a:t>Na prvom satu grupe</a:t>
            </a:r>
          </a:p>
          <a:p>
            <a:r>
              <a:rPr lang="hr-HR" sz="2400" dirty="0" smtClean="0"/>
              <a:t> dogovorili smo se što </a:t>
            </a:r>
          </a:p>
          <a:p>
            <a:r>
              <a:rPr lang="hr-HR" sz="2400" dirty="0"/>
              <a:t>ć</a:t>
            </a:r>
            <a:r>
              <a:rPr lang="hr-HR" sz="2400" dirty="0" smtClean="0"/>
              <a:t>emo raditi tijekom</a:t>
            </a:r>
          </a:p>
          <a:p>
            <a:r>
              <a:rPr lang="hr-HR" sz="2400" dirty="0"/>
              <a:t>g</a:t>
            </a:r>
            <a:r>
              <a:rPr lang="hr-HR" sz="2400" dirty="0" smtClean="0"/>
              <a:t>odine.</a:t>
            </a:r>
          </a:p>
          <a:p>
            <a:r>
              <a:rPr lang="hr-HR" sz="2400" dirty="0" smtClean="0"/>
              <a:t>Sudjelovali su:</a:t>
            </a:r>
          </a:p>
          <a:p>
            <a:r>
              <a:rPr lang="hr-HR" sz="2400" dirty="0" smtClean="0"/>
              <a:t>Linda Vlaisavljević,</a:t>
            </a:r>
          </a:p>
          <a:p>
            <a:r>
              <a:rPr lang="hr-HR" sz="2400" dirty="0" smtClean="0"/>
              <a:t>Klara Sertić, Tia Licul,</a:t>
            </a:r>
          </a:p>
          <a:p>
            <a:r>
              <a:rPr lang="hr-HR" sz="2400" dirty="0" smtClean="0"/>
              <a:t>Dora Trivunović,</a:t>
            </a:r>
          </a:p>
          <a:p>
            <a:r>
              <a:rPr lang="hr-HR" sz="2400" dirty="0" smtClean="0"/>
              <a:t>Tea Bezjak, Luka Genda,</a:t>
            </a:r>
          </a:p>
          <a:p>
            <a:r>
              <a:rPr lang="hr-HR" sz="2400" dirty="0" smtClean="0"/>
              <a:t>Karla Marinac, Iva Klepić,</a:t>
            </a:r>
          </a:p>
          <a:p>
            <a:r>
              <a:rPr lang="hr-HR" sz="2400" dirty="0" smtClean="0"/>
              <a:t> Petar </a:t>
            </a:r>
            <a:r>
              <a:rPr lang="hr-HR" sz="2400" dirty="0" err="1" smtClean="0"/>
              <a:t>Branković</a:t>
            </a:r>
            <a:r>
              <a:rPr lang="hr-HR" sz="2400" dirty="0" smtClean="0"/>
              <a:t>, Sara </a:t>
            </a:r>
            <a:r>
              <a:rPr lang="hr-HR" sz="2400" dirty="0" err="1" smtClean="0"/>
              <a:t>Bolf</a:t>
            </a:r>
            <a:r>
              <a:rPr lang="hr-HR" sz="2400" dirty="0"/>
              <a:t>,</a:t>
            </a:r>
            <a:endParaRPr lang="hr-HR" sz="2400" dirty="0" smtClean="0"/>
          </a:p>
          <a:p>
            <a:r>
              <a:rPr lang="hr-HR" sz="2400" dirty="0" smtClean="0"/>
              <a:t>Karlo </a:t>
            </a:r>
            <a:r>
              <a:rPr lang="hr-HR" sz="2400" dirty="0" err="1" smtClean="0"/>
              <a:t>Stošić</a:t>
            </a:r>
            <a:r>
              <a:rPr lang="hr-HR" sz="2400" dirty="0" smtClean="0"/>
              <a:t> i</a:t>
            </a:r>
            <a:endParaRPr lang="hr-HR" sz="2400" dirty="0" smtClean="0"/>
          </a:p>
          <a:p>
            <a:r>
              <a:rPr lang="hr-HR" sz="2400" dirty="0"/>
              <a:t>u</a:t>
            </a:r>
            <a:r>
              <a:rPr lang="hr-HR" sz="2400" dirty="0" smtClean="0"/>
              <a:t>čiteljica Vesna.</a:t>
            </a:r>
          </a:p>
        </p:txBody>
      </p:sp>
      <p:pic>
        <p:nvPicPr>
          <p:cNvPr id="1026" name="Picture 2" descr="C:\Documents and Settings\VesnaB\My Documents\My Pictures\IMG_02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5842" y="404664"/>
            <a:ext cx="5403370" cy="40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AppData\Local\Microsoft\Windows\Temporary Internet Files\Content.IE5\TSMXP9UD\Duras_grape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0054"/>
            <a:ext cx="9144000" cy="679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106690"/>
          </a:xfrm>
        </p:spPr>
        <p:txBody>
          <a:bodyPr>
            <a:normAutofit/>
          </a:bodyPr>
          <a:lstStyle/>
          <a:p>
            <a:r>
              <a:rPr lang="hr-HR" sz="3100" b="1" dirty="0" smtClean="0">
                <a:solidFill>
                  <a:srgbClr val="FFFF00"/>
                </a:solidFill>
              </a:rPr>
              <a:t>RUJAN</a:t>
            </a: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hr-HR" sz="3100" b="1" dirty="0">
                <a:solidFill>
                  <a:srgbClr val="FFFF00"/>
                </a:solidFill>
              </a:rPr>
              <a:t> </a:t>
            </a: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hr-HR" sz="3200" b="1" dirty="0">
                <a:solidFill>
                  <a:srgbClr val="FFFF00"/>
                </a:solidFill>
              </a:rPr>
              <a:t>Knjiga – može biti najbolji prijatelj.  </a:t>
            </a:r>
            <a:r>
              <a:rPr lang="en-GB" sz="3200" b="1" dirty="0">
                <a:solidFill>
                  <a:srgbClr val="FFFF00"/>
                </a:solidFill>
              </a:rPr>
              <a:t/>
            </a:r>
            <a:br>
              <a:rPr lang="en-GB" sz="3200" b="1" dirty="0">
                <a:solidFill>
                  <a:srgbClr val="FFFF00"/>
                </a:solidFill>
              </a:rPr>
            </a:b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hr-HR" sz="3100" b="1" dirty="0">
                <a:solidFill>
                  <a:srgbClr val="FFFF00"/>
                </a:solidFill>
              </a:rPr>
              <a:t> </a:t>
            </a: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hr-HR" sz="3100" b="1" dirty="0" smtClean="0">
                <a:solidFill>
                  <a:srgbClr val="FFFF00"/>
                </a:solidFill>
              </a:rPr>
              <a:t>Okupljanje grupe  </a:t>
            </a:r>
            <a:r>
              <a:rPr lang="hr-HR" sz="3100" b="1" dirty="0">
                <a:solidFill>
                  <a:srgbClr val="FFFF00"/>
                </a:solidFill>
              </a:rPr>
              <a:t>i radni dogovor</a:t>
            </a: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hr-HR" sz="3100" b="1" dirty="0">
                <a:solidFill>
                  <a:srgbClr val="FFFF00"/>
                </a:solidFill>
              </a:rPr>
              <a:t>Godišnje planirani sadržaji .</a:t>
            </a: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hr-HR" sz="3100" b="1" dirty="0">
                <a:solidFill>
                  <a:srgbClr val="FFFF00"/>
                </a:solidFill>
              </a:rPr>
              <a:t>Pitanja i prijedlozi za rad </a:t>
            </a:r>
            <a:r>
              <a:rPr lang="hr-HR" sz="3100" b="1" dirty="0" smtClean="0">
                <a:solidFill>
                  <a:srgbClr val="FFFF00"/>
                </a:solidFill>
              </a:rPr>
              <a:t>grupe</a:t>
            </a:r>
            <a:r>
              <a:rPr lang="hr-HR" sz="3100" dirty="0" smtClean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AppData\Local\Microsoft\Windows\Temporary Internet Files\Content.IE5\SSLSHFB5\180px-Autunn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5445224"/>
          </a:xfrm>
        </p:spPr>
        <p:txBody>
          <a:bodyPr>
            <a:normAutofit fontScale="90000"/>
          </a:bodyPr>
          <a:lstStyle/>
          <a:p>
            <a:r>
              <a:rPr lang="en-GB" sz="2700" dirty="0"/>
              <a:t/>
            </a:r>
            <a:br>
              <a:rPr lang="en-GB" sz="2700" dirty="0"/>
            </a:br>
            <a:r>
              <a:rPr lang="hr-HR" sz="2700" dirty="0"/>
              <a:t> </a:t>
            </a: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hr-HR" sz="2700" dirty="0"/>
              <a:t> </a:t>
            </a:r>
            <a:r>
              <a:rPr lang="en-GB" sz="2700" dirty="0"/>
              <a:t/>
            </a:r>
            <a:br>
              <a:rPr lang="en-GB" sz="2700" dirty="0"/>
            </a:br>
            <a:r>
              <a:rPr lang="hr-HR" sz="2700" dirty="0"/>
              <a:t> </a:t>
            </a:r>
            <a:r>
              <a:rPr lang="hr-HR" sz="2700" dirty="0" smtClean="0"/>
              <a:t/>
            </a:r>
            <a:br>
              <a:rPr lang="hr-HR" sz="2700" dirty="0" smtClean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hr-HR" sz="3100" b="1" dirty="0">
                <a:solidFill>
                  <a:srgbClr val="FFFF00"/>
                </a:solidFill>
              </a:rPr>
              <a:t>LISTOPAD  </a:t>
            </a: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hr-HR" sz="3100" b="1" dirty="0">
                <a:solidFill>
                  <a:srgbClr val="FFFF00"/>
                </a:solidFill>
              </a:rPr>
              <a:t>Obilježiti Tjedan djeteta.</a:t>
            </a: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hr-HR" sz="3100" b="1" dirty="0">
                <a:solidFill>
                  <a:srgbClr val="FFFF00"/>
                </a:solidFill>
              </a:rPr>
              <a:t>Dani zahvalnosti zemlji. </a:t>
            </a: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hr-HR" sz="3100" b="1" dirty="0">
                <a:solidFill>
                  <a:srgbClr val="FFFF00"/>
                </a:solidFill>
              </a:rPr>
              <a:t>Dani kruha. Razgovor o kruhu, plodu </a:t>
            </a:r>
            <a:r>
              <a:rPr lang="hr-HR" sz="3100" b="1" dirty="0" smtClean="0">
                <a:solidFill>
                  <a:srgbClr val="FFFF00"/>
                </a:solidFill>
              </a:rPr>
              <a:t>zemlje</a:t>
            </a:r>
            <a:br>
              <a:rPr lang="hr-HR" sz="3100" b="1" dirty="0" smtClean="0">
                <a:solidFill>
                  <a:srgbClr val="FFFF00"/>
                </a:solidFill>
              </a:rPr>
            </a:br>
            <a:r>
              <a:rPr lang="hr-HR" sz="3100" b="1" dirty="0" smtClean="0">
                <a:solidFill>
                  <a:srgbClr val="FFFF00"/>
                </a:solidFill>
              </a:rPr>
              <a:t> </a:t>
            </a:r>
            <a:r>
              <a:rPr lang="hr-HR" sz="3100" b="1" dirty="0">
                <a:solidFill>
                  <a:srgbClr val="FFFF00"/>
                </a:solidFill>
              </a:rPr>
              <a:t>i čovjekovu radu, temelju hrane i izvora duhovne snage.</a:t>
            </a: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hr-HR" sz="3100" b="1" dirty="0">
                <a:solidFill>
                  <a:srgbClr val="FFFF00"/>
                </a:solidFill>
              </a:rPr>
              <a:t>Jesen u radovima pjesnika. </a:t>
            </a:r>
            <a:r>
              <a:rPr lang="hr-HR" sz="3100" b="1" dirty="0" smtClean="0">
                <a:solidFill>
                  <a:srgbClr val="FFFF00"/>
                </a:solidFill>
              </a:rPr>
              <a:t/>
            </a:r>
            <a:br>
              <a:rPr lang="hr-HR" sz="3100" b="1" dirty="0" smtClean="0">
                <a:solidFill>
                  <a:srgbClr val="FFFF00"/>
                </a:solidFill>
              </a:rPr>
            </a:b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hr-HR" sz="3100" b="1" dirty="0">
                <a:solidFill>
                  <a:srgbClr val="FFFF00"/>
                </a:solidFill>
              </a:rPr>
              <a:t>Obilježiti Svjetski dan štednje.</a:t>
            </a:r>
            <a:r>
              <a:rPr lang="en-GB" sz="3100" b="1" dirty="0">
                <a:solidFill>
                  <a:srgbClr val="FFFF00"/>
                </a:solidFill>
              </a:rPr>
              <a:t/>
            </a:r>
            <a:br>
              <a:rPr lang="en-GB" sz="3100" b="1" dirty="0">
                <a:solidFill>
                  <a:srgbClr val="FFFF00"/>
                </a:solidFill>
              </a:rPr>
            </a:br>
            <a:r>
              <a:rPr lang="hr-HR" sz="3100" b="1" dirty="0">
                <a:solidFill>
                  <a:srgbClr val="FFFF00"/>
                </a:solidFill>
              </a:rPr>
              <a:t>Razgovor s učenicima i literarni radovi o značenju i koristi štednje.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7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AppData\Local\Microsoft\Windows\Temporary Internet Files\Content.IE5\SSLSHFB5\studeni_je_tu_102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72" y="0"/>
            <a:ext cx="90673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sz="3300" dirty="0" smtClean="0"/>
              <a:t>				</a:t>
            </a:r>
            <a:r>
              <a:rPr lang="hr-HR" sz="3300" b="1" dirty="0" smtClean="0">
                <a:solidFill>
                  <a:srgbClr val="FFFF00"/>
                </a:solidFill>
              </a:rPr>
              <a:t>STUDENI  </a:t>
            </a:r>
            <a:r>
              <a:rPr lang="hr-HR" sz="3300" b="1" dirty="0">
                <a:solidFill>
                  <a:srgbClr val="FFFF00"/>
                </a:solidFill>
              </a:rPr>
              <a:t> </a:t>
            </a:r>
            <a:endParaRPr lang="en-GB" sz="33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3300" b="1" dirty="0">
                <a:solidFill>
                  <a:srgbClr val="FFFF00"/>
                </a:solidFill>
              </a:rPr>
              <a:t> </a:t>
            </a:r>
            <a:endParaRPr lang="en-GB" sz="33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3300" b="1" dirty="0">
                <a:solidFill>
                  <a:srgbClr val="FFFF00"/>
                </a:solidFill>
              </a:rPr>
              <a:t>Kulturno – tradicionalno značenje Dana mrtvih.</a:t>
            </a:r>
            <a:endParaRPr lang="en-GB" sz="33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3300" b="1" dirty="0" smtClean="0">
                <a:solidFill>
                  <a:srgbClr val="FFFF00"/>
                </a:solidFill>
              </a:rPr>
              <a:t>Obilježavanje </a:t>
            </a:r>
            <a:r>
              <a:rPr lang="hr-HR" sz="3300" b="1" dirty="0">
                <a:solidFill>
                  <a:srgbClr val="FFFF00"/>
                </a:solidFill>
              </a:rPr>
              <a:t>Mjeseca knjige.</a:t>
            </a:r>
            <a:endParaRPr lang="en-GB" sz="33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3300" b="1" dirty="0">
                <a:solidFill>
                  <a:srgbClr val="FFFF00"/>
                </a:solidFill>
              </a:rPr>
              <a:t>Organizirani odlazak u </a:t>
            </a:r>
            <a:r>
              <a:rPr lang="hr-HR" sz="3300" b="1" dirty="0" smtClean="0">
                <a:solidFill>
                  <a:srgbClr val="FFFF00"/>
                </a:solidFill>
              </a:rPr>
              <a:t>knjižnicu.</a:t>
            </a:r>
          </a:p>
          <a:p>
            <a:pPr marL="0" indent="0">
              <a:buNone/>
            </a:pPr>
            <a:r>
              <a:rPr lang="hr-HR" sz="3300" b="1" dirty="0" smtClean="0">
                <a:solidFill>
                  <a:srgbClr val="FFFF00"/>
                </a:solidFill>
              </a:rPr>
              <a:t>Upoznajmo </a:t>
            </a:r>
            <a:r>
              <a:rPr lang="hr-HR" sz="3300" b="1" dirty="0">
                <a:solidFill>
                  <a:srgbClr val="FFFF00"/>
                </a:solidFill>
              </a:rPr>
              <a:t>knjižnu građu. Kako se koristiti knjigom.</a:t>
            </a:r>
            <a:endParaRPr lang="en-GB" sz="33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3300" b="1" dirty="0" smtClean="0">
                <a:solidFill>
                  <a:srgbClr val="FFFF00"/>
                </a:solidFill>
              </a:rPr>
              <a:t>Osuditi </a:t>
            </a:r>
            <a:r>
              <a:rPr lang="hr-HR" sz="3300" b="1" dirty="0">
                <a:solidFill>
                  <a:srgbClr val="FFFF00"/>
                </a:solidFill>
              </a:rPr>
              <a:t>nasilje prigodnim plakatom. Stop. Nasilje -  NE.  </a:t>
            </a:r>
            <a:endParaRPr lang="en-GB" sz="33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3300" b="1" dirty="0">
                <a:solidFill>
                  <a:srgbClr val="FFFF00"/>
                </a:solidFill>
              </a:rPr>
              <a:t>Susret s književnikom. </a:t>
            </a:r>
            <a:endParaRPr lang="en-GB" sz="33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7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ome\AppData\Local\Microsoft\Windows\Temporary Internet Files\Content.IE5\TPUOOLCX\dcb6c95b000ac25b50e6fc5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91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 smtClean="0"/>
              <a:t>		</a:t>
            </a:r>
            <a:r>
              <a:rPr lang="hr-HR" sz="2800" b="1" dirty="0" smtClean="0">
                <a:solidFill>
                  <a:srgbClr val="FFFF00"/>
                </a:solidFill>
              </a:rPr>
              <a:t>	PROSINAC    </a:t>
            </a:r>
            <a:r>
              <a:rPr lang="hr-HR" sz="2800" b="1" i="1" dirty="0">
                <a:solidFill>
                  <a:srgbClr val="FFFF00"/>
                </a:solidFill>
              </a:rPr>
              <a:t> </a:t>
            </a: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b="1" i="1" dirty="0">
                <a:solidFill>
                  <a:srgbClr val="FFFF00"/>
                </a:solidFill>
              </a:rPr>
              <a:t> </a:t>
            </a: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b="1" i="1" dirty="0">
                <a:solidFill>
                  <a:srgbClr val="FFFF00"/>
                </a:solidFill>
              </a:rPr>
              <a:t> </a:t>
            </a: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FFFF00"/>
                </a:solidFill>
              </a:rPr>
              <a:t>Ususret Božiću i Novoj godini.</a:t>
            </a: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FFFF00"/>
                </a:solidFill>
              </a:rPr>
              <a:t>Darivanje. Darujmo naše umijeće i znanje.</a:t>
            </a: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FFFF00"/>
                </a:solidFill>
              </a:rPr>
              <a:t>Upoznati učenike s tradicijom i običajima: Sveti Nikola, Božić i Nova godina…</a:t>
            </a: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FFFF00"/>
                </a:solidFill>
              </a:rPr>
              <a:t>Duhovne, religiozne pjesme. Čitanje i pisanje pismenih uradaka na temu praznika. </a:t>
            </a: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FFFF00"/>
                </a:solidFill>
              </a:rPr>
              <a:t>Moja očekivanja u Novoj.</a:t>
            </a:r>
            <a:endParaRPr lang="en-GB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800" dirty="0" smtClean="0"/>
              <a:t>Neka </a:t>
            </a:r>
            <a:r>
              <a:rPr lang="hr-HR" sz="2800" dirty="0"/>
              <a:t>snovi budu pretočeni u stvarnost. 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9232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ome\AppData\Local\Microsoft\Windows\Temporary Internet Files\Content.IE5\TPUOOLCX\snow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63"/>
            <a:ext cx="9144000" cy="685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r-HR" dirty="0" smtClean="0"/>
              <a:t>			</a:t>
            </a:r>
            <a:r>
              <a:rPr lang="hr-HR" b="1" dirty="0" smtClean="0">
                <a:solidFill>
                  <a:srgbClr val="FF0000"/>
                </a:solidFill>
              </a:rPr>
              <a:t>	</a:t>
            </a:r>
            <a:r>
              <a:rPr lang="hr-HR" sz="3300" b="1" dirty="0">
                <a:solidFill>
                  <a:srgbClr val="002060"/>
                </a:solidFill>
              </a:rPr>
              <a:t> SIJEČANJ</a:t>
            </a:r>
            <a:endParaRPr lang="en-GB" sz="3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3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3300" b="1" dirty="0">
                <a:solidFill>
                  <a:srgbClr val="002060"/>
                </a:solidFill>
              </a:rPr>
              <a:t> </a:t>
            </a:r>
            <a:endParaRPr lang="en-GB" sz="3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3300" b="1" dirty="0">
                <a:solidFill>
                  <a:srgbClr val="002060"/>
                </a:solidFill>
              </a:rPr>
              <a:t> </a:t>
            </a:r>
            <a:endParaRPr lang="en-GB" sz="3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3300" b="1" dirty="0">
                <a:solidFill>
                  <a:srgbClr val="002060"/>
                </a:solidFill>
              </a:rPr>
              <a:t>Pripovijedanje osobnog doživljaja</a:t>
            </a:r>
            <a:r>
              <a:rPr lang="hr-HR" sz="3300" b="1" dirty="0" smtClean="0">
                <a:solidFill>
                  <a:srgbClr val="002060"/>
                </a:solidFill>
              </a:rPr>
              <a:t>.</a:t>
            </a:r>
            <a:endParaRPr lang="en-GB" sz="3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3300" b="1" dirty="0">
                <a:solidFill>
                  <a:srgbClr val="002060"/>
                </a:solidFill>
              </a:rPr>
              <a:t> </a:t>
            </a:r>
            <a:endParaRPr lang="en-GB" sz="3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3300" b="1" dirty="0">
                <a:solidFill>
                  <a:srgbClr val="002060"/>
                </a:solidFill>
              </a:rPr>
              <a:t>Vrste lirskih pjesama, kitica i strofa. Stilska izražajna sredstva. </a:t>
            </a:r>
            <a:endParaRPr lang="en-GB" sz="3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3300" b="1" dirty="0">
                <a:solidFill>
                  <a:srgbClr val="002060"/>
                </a:solidFill>
              </a:rPr>
              <a:t> </a:t>
            </a:r>
            <a:endParaRPr lang="en-GB" sz="3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3300" b="1" dirty="0">
                <a:solidFill>
                  <a:srgbClr val="002060"/>
                </a:solidFill>
              </a:rPr>
              <a:t>Razgovor kao metoda i poticaj usmenog stvaralaštva. </a:t>
            </a:r>
            <a:endParaRPr lang="en-GB" sz="3300" b="1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0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ome\AppData\Local\Microsoft\Windows\Temporary Internet Files\Content.IE5\TSMXP9UD\mali_princ_1_show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208912" cy="6093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 smtClean="0"/>
              <a:t>		</a:t>
            </a:r>
            <a:r>
              <a:rPr lang="hr-HR" sz="2800" b="1" dirty="0" smtClean="0">
                <a:solidFill>
                  <a:srgbClr val="002060"/>
                </a:solidFill>
              </a:rPr>
              <a:t>		VELJEČA       </a:t>
            </a:r>
            <a:r>
              <a:rPr lang="hr-HR" sz="2800" b="1" dirty="0">
                <a:solidFill>
                  <a:srgbClr val="002060"/>
                </a:solidFill>
              </a:rPr>
              <a:t> </a:t>
            </a:r>
            <a:endParaRPr lang="en-GB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002060"/>
                </a:solidFill>
              </a:rPr>
              <a:t> </a:t>
            </a:r>
            <a:endParaRPr lang="en-GB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002060"/>
                </a:solidFill>
              </a:rPr>
              <a:t> </a:t>
            </a:r>
            <a:endParaRPr lang="en-GB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002060"/>
                </a:solidFill>
              </a:rPr>
              <a:t>„Oči su slijepe. Treba tražiti srcem…..“   Mali </a:t>
            </a:r>
            <a:r>
              <a:rPr lang="hr-HR" sz="2800" b="1" dirty="0" smtClean="0">
                <a:solidFill>
                  <a:srgbClr val="002060"/>
                </a:solidFill>
              </a:rPr>
              <a:t>princ</a:t>
            </a:r>
          </a:p>
          <a:p>
            <a:pPr marL="0" indent="0">
              <a:buNone/>
            </a:pPr>
            <a:r>
              <a:rPr lang="hr-HR" sz="2800" b="1" dirty="0" smtClean="0">
                <a:solidFill>
                  <a:srgbClr val="002060"/>
                </a:solidFill>
              </a:rPr>
              <a:t>(Prvom prilikom uzmite i pročitajte „Malog princa” !)</a:t>
            </a:r>
          </a:p>
          <a:p>
            <a:pPr marL="0" indent="0">
              <a:buNone/>
            </a:pPr>
            <a:endParaRPr lang="en-GB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002060"/>
                </a:solidFill>
              </a:rPr>
              <a:t> Uređenje panoa povodom Svetog Valentina.</a:t>
            </a:r>
            <a:endParaRPr lang="en-GB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002060"/>
                </a:solidFill>
              </a:rPr>
              <a:t>Vrijeme karnevala kao idealna prilika da budemo ono što želimo.</a:t>
            </a:r>
            <a:endParaRPr lang="en-GB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r-HR" sz="2800" b="1" dirty="0">
                <a:solidFill>
                  <a:srgbClr val="002060"/>
                </a:solidFill>
              </a:rPr>
              <a:t>Ispunjenje dječjih snova.</a:t>
            </a:r>
            <a:endParaRPr lang="en-GB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hr-HR" sz="2800" dirty="0"/>
              <a:t> </a:t>
            </a:r>
            <a:endParaRPr lang="en-GB" sz="2800" dirty="0"/>
          </a:p>
          <a:p>
            <a:pPr marL="0" indent="0">
              <a:buNone/>
            </a:pPr>
            <a:r>
              <a:rPr lang="hr-HR" sz="2800" dirty="0"/>
              <a:t> 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683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C:\Users\home\AppData\Local\Microsoft\Windows\Temporary Internet Files\Content.IE5\SSLSHFB5\411px-Lapitchlittleshoemak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2276872"/>
            <a:ext cx="8301608" cy="351785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r-HR" sz="11200" dirty="0" smtClean="0"/>
              <a:t>	</a:t>
            </a:r>
            <a:r>
              <a:rPr lang="hr-HR" sz="11200" b="1" dirty="0" smtClean="0">
                <a:solidFill>
                  <a:srgbClr val="FFFF00"/>
                </a:solidFill>
              </a:rPr>
              <a:t>			OŽUJAK  </a:t>
            </a:r>
          </a:p>
          <a:p>
            <a:pPr marL="0" indent="0">
              <a:buNone/>
            </a:pPr>
            <a:r>
              <a:rPr lang="hr-HR" sz="11200" b="1" dirty="0" smtClean="0">
                <a:solidFill>
                  <a:srgbClr val="FFFF00"/>
                </a:solidFill>
              </a:rPr>
              <a:t>             </a:t>
            </a:r>
            <a:r>
              <a:rPr lang="hr-HR" sz="11200" b="1" dirty="0">
                <a:solidFill>
                  <a:srgbClr val="FFFF00"/>
                </a:solidFill>
              </a:rPr>
              <a:t> </a:t>
            </a:r>
            <a:endParaRPr lang="en-GB" sz="112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11200" b="1" dirty="0">
                <a:solidFill>
                  <a:srgbClr val="FFFF00"/>
                </a:solidFill>
              </a:rPr>
              <a:t> Obilježiti Dan žena – prigodnim radovima</a:t>
            </a:r>
            <a:endParaRPr lang="en-GB" sz="112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11200" b="1" dirty="0">
                <a:solidFill>
                  <a:srgbClr val="FFFF00"/>
                </a:solidFill>
              </a:rPr>
              <a:t>Žene – književnice.</a:t>
            </a:r>
            <a:endParaRPr lang="en-GB" sz="112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11200" b="1" dirty="0">
                <a:solidFill>
                  <a:srgbClr val="FFFF00"/>
                </a:solidFill>
              </a:rPr>
              <a:t>Šetnja kao poticaj stvaralaštva doživljaja prirode ( more, kamen, oblak…)</a:t>
            </a:r>
            <a:endParaRPr lang="en-GB" sz="112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11200" dirty="0"/>
          </a:p>
          <a:p>
            <a:pPr marL="0" indent="0">
              <a:buNone/>
            </a:pPr>
            <a:r>
              <a:rPr lang="hr-HR" sz="11200" dirty="0"/>
              <a:t> </a:t>
            </a:r>
            <a:endParaRPr lang="en-GB" sz="11200" dirty="0"/>
          </a:p>
          <a:p>
            <a:pPr marL="0" indent="0">
              <a:buNone/>
            </a:pPr>
            <a:r>
              <a:rPr lang="hr-HR" sz="11200" dirty="0"/>
              <a:t> </a:t>
            </a:r>
            <a:endParaRPr lang="en-GB" sz="11200" dirty="0"/>
          </a:p>
          <a:p>
            <a:pPr marL="0" indent="0">
              <a:buNone/>
            </a:pPr>
            <a:r>
              <a:rPr lang="hr-HR" sz="11200" dirty="0"/>
              <a:t> </a:t>
            </a:r>
            <a:endParaRPr lang="en-GB" sz="11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57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Literarna  grupa</vt:lpstr>
      <vt:lpstr>PowerPoint Presentation</vt:lpstr>
      <vt:lpstr>RUJAN   Knjiga – može biti najbolji prijatelj.      Okupljanje grupe  i radni dogovor Godišnje planirani sadržaji . Pitanja i prijedlozi za rad grupe. </vt:lpstr>
      <vt:lpstr>         LISTOPAD     Obilježiti Tjedan djeteta.   Dani zahvalnosti zemlji.  Dani kruha. Razgovor o kruhu, plodu zemlje  i čovjekovu radu, temelju hrane i izvora duhovne snage.  Jesen u radovima pjesnika.   Obilježiti Svjetski dan štednje. Razgovor s učenicima i literarni radovi o značenju i koristi štednje.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Literarna  grupa</dc:title>
  <dc:creator>HEP</dc:creator>
  <cp:lastModifiedBy>VesnaB</cp:lastModifiedBy>
  <cp:revision>27</cp:revision>
  <dcterms:created xsi:type="dcterms:W3CDTF">2017-09-30T16:41:18Z</dcterms:created>
  <dcterms:modified xsi:type="dcterms:W3CDTF">2017-10-06T11:00:10Z</dcterms:modified>
</cp:coreProperties>
</file>