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7" r:id="rId3"/>
    <p:sldId id="257" r:id="rId4"/>
    <p:sldId id="332" r:id="rId5"/>
    <p:sldId id="330" r:id="rId6"/>
    <p:sldId id="321" r:id="rId7"/>
    <p:sldId id="322" r:id="rId8"/>
    <p:sldId id="336" r:id="rId9"/>
    <p:sldId id="327" r:id="rId10"/>
    <p:sldId id="266" r:id="rId11"/>
    <p:sldId id="270" r:id="rId12"/>
    <p:sldId id="277" r:id="rId13"/>
    <p:sldId id="263" r:id="rId14"/>
    <p:sldId id="271" r:id="rId15"/>
    <p:sldId id="272" r:id="rId16"/>
    <p:sldId id="259" r:id="rId17"/>
    <p:sldId id="278" r:id="rId18"/>
    <p:sldId id="264" r:id="rId19"/>
    <p:sldId id="273" r:id="rId20"/>
    <p:sldId id="258" r:id="rId21"/>
    <p:sldId id="284" r:id="rId22"/>
    <p:sldId id="268" r:id="rId23"/>
    <p:sldId id="274" r:id="rId24"/>
    <p:sldId id="260" r:id="rId25"/>
    <p:sldId id="265" r:id="rId26"/>
    <p:sldId id="275" r:id="rId27"/>
    <p:sldId id="261" r:id="rId28"/>
    <p:sldId id="262" r:id="rId29"/>
    <p:sldId id="288" r:id="rId30"/>
    <p:sldId id="276" r:id="rId31"/>
    <p:sldId id="280" r:id="rId32"/>
    <p:sldId id="267" r:id="rId33"/>
    <p:sldId id="269" r:id="rId34"/>
    <p:sldId id="285" r:id="rId35"/>
    <p:sldId id="281" r:id="rId36"/>
    <p:sldId id="282" r:id="rId37"/>
    <p:sldId id="286" r:id="rId38"/>
    <p:sldId id="287" r:id="rId39"/>
    <p:sldId id="338" r:id="rId40"/>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6D7CF0-C0BE-4DF3-BD14-D6F8D622B4BF}" v="407" dt="2020-06-27T08:43:17.477"/>
  </p1510:revLst>
</p1510:revInfo>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rednji stil 2 - Isticanj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rednji stil 2 - Isticanj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rednji stil 2 - Isticanj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rednji stil 2 - Isticanj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05174-2908-4B90-B6BA-3A66402FCF4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hr-HR"/>
        </a:p>
      </dgm:t>
    </dgm:pt>
    <dgm:pt modelId="{86AE6399-E771-4E1A-9183-FFB9E6EDE143}">
      <dgm:prSet phldrT="[Text]"/>
      <dgm:spPr/>
      <dgm:t>
        <a:bodyPr/>
        <a:lstStyle/>
        <a:p>
          <a:r>
            <a:rPr lang="hr-HR"/>
            <a:t>DRUŠTVO</a:t>
          </a:r>
        </a:p>
      </dgm:t>
    </dgm:pt>
    <dgm:pt modelId="{7F3EA29A-C655-42A2-A612-E4393486A02D}" type="parTrans" cxnId="{A2DF37EC-1E55-4E7C-A58D-5A8FF7B04949}">
      <dgm:prSet/>
      <dgm:spPr/>
      <dgm:t>
        <a:bodyPr/>
        <a:lstStyle/>
        <a:p>
          <a:endParaRPr lang="hr-HR" sz="3200"/>
        </a:p>
      </dgm:t>
    </dgm:pt>
    <dgm:pt modelId="{B19D575E-452A-4FA8-BB3D-FB10F196AB72}" type="sibTrans" cxnId="{A2DF37EC-1E55-4E7C-A58D-5A8FF7B04949}">
      <dgm:prSet/>
      <dgm:spPr/>
      <dgm:t>
        <a:bodyPr/>
        <a:lstStyle/>
        <a:p>
          <a:endParaRPr lang="hr-HR"/>
        </a:p>
      </dgm:t>
    </dgm:pt>
    <dgm:pt modelId="{400B4244-098A-41F3-AD0A-86A9D1E1A556}">
      <dgm:prSet phldrT="[Text]"/>
      <dgm:spPr/>
      <dgm:t>
        <a:bodyPr/>
        <a:lstStyle/>
        <a:p>
          <a:r>
            <a:rPr lang="hr-HR"/>
            <a:t>EKONOMIJA</a:t>
          </a:r>
        </a:p>
      </dgm:t>
    </dgm:pt>
    <dgm:pt modelId="{22F296D0-9A85-415D-9154-74F92C835B2B}" type="parTrans" cxnId="{9460CD8F-256D-42C1-861A-4D47435225DF}">
      <dgm:prSet/>
      <dgm:spPr/>
      <dgm:t>
        <a:bodyPr/>
        <a:lstStyle/>
        <a:p>
          <a:endParaRPr lang="hr-HR" sz="3200"/>
        </a:p>
      </dgm:t>
    </dgm:pt>
    <dgm:pt modelId="{73869B9F-4C4A-45D1-AD07-80770DC4BF5E}" type="sibTrans" cxnId="{9460CD8F-256D-42C1-861A-4D47435225DF}">
      <dgm:prSet/>
      <dgm:spPr/>
      <dgm:t>
        <a:bodyPr/>
        <a:lstStyle/>
        <a:p>
          <a:endParaRPr lang="hr-HR"/>
        </a:p>
      </dgm:t>
    </dgm:pt>
    <dgm:pt modelId="{B583461A-27DE-4EDC-A974-6DC7F52DA5B4}">
      <dgm:prSet phldrT="[Text]"/>
      <dgm:spPr/>
      <dgm:t>
        <a:bodyPr/>
        <a:lstStyle/>
        <a:p>
          <a:r>
            <a:rPr lang="hr-HR"/>
            <a:t>ZNANOST I TEHNOLOGIJA</a:t>
          </a:r>
        </a:p>
      </dgm:t>
    </dgm:pt>
    <dgm:pt modelId="{C2A769ED-99C2-4EDC-B53B-ADA0D840ED13}" type="parTrans" cxnId="{3A8C2AB4-F86C-49DB-9D1B-2ADE852F6B56}">
      <dgm:prSet/>
      <dgm:spPr/>
      <dgm:t>
        <a:bodyPr/>
        <a:lstStyle/>
        <a:p>
          <a:endParaRPr lang="hr-HR" sz="3200"/>
        </a:p>
      </dgm:t>
    </dgm:pt>
    <dgm:pt modelId="{FD0A7D55-37EB-4063-8D24-04A10041A217}" type="sibTrans" cxnId="{3A8C2AB4-F86C-49DB-9D1B-2ADE852F6B56}">
      <dgm:prSet/>
      <dgm:spPr/>
      <dgm:t>
        <a:bodyPr/>
        <a:lstStyle/>
        <a:p>
          <a:endParaRPr lang="hr-HR"/>
        </a:p>
      </dgm:t>
    </dgm:pt>
    <dgm:pt modelId="{63D49C3F-794D-4589-9CE1-02781ADF80C3}">
      <dgm:prSet phldrT="[Text]"/>
      <dgm:spPr/>
      <dgm:t>
        <a:bodyPr/>
        <a:lstStyle/>
        <a:p>
          <a:r>
            <a:rPr lang="hr-HR"/>
            <a:t>POLITIKA</a:t>
          </a:r>
        </a:p>
      </dgm:t>
    </dgm:pt>
    <dgm:pt modelId="{522E0E2E-AEB6-46C0-9001-D06CAC1C1C24}" type="parTrans" cxnId="{072DD4BC-0529-4AEA-9405-3CFD022264E0}">
      <dgm:prSet/>
      <dgm:spPr/>
      <dgm:t>
        <a:bodyPr/>
        <a:lstStyle/>
        <a:p>
          <a:endParaRPr lang="hr-HR" sz="3200"/>
        </a:p>
      </dgm:t>
    </dgm:pt>
    <dgm:pt modelId="{D399E3FA-1179-4D4E-A949-DB112DA44F85}" type="sibTrans" cxnId="{072DD4BC-0529-4AEA-9405-3CFD022264E0}">
      <dgm:prSet/>
      <dgm:spPr/>
      <dgm:t>
        <a:bodyPr/>
        <a:lstStyle/>
        <a:p>
          <a:endParaRPr lang="hr-HR"/>
        </a:p>
      </dgm:t>
    </dgm:pt>
    <dgm:pt modelId="{CC96CEEA-BA98-4D5B-9E92-3159373438C0}">
      <dgm:prSet phldrT="[Text]"/>
      <dgm:spPr/>
      <dgm:t>
        <a:bodyPr/>
        <a:lstStyle/>
        <a:p>
          <a:r>
            <a:rPr lang="hr-HR"/>
            <a:t>UMJETNOST, FILOZOFIJA, RELIGIJA</a:t>
          </a:r>
        </a:p>
      </dgm:t>
    </dgm:pt>
    <dgm:pt modelId="{ECC9A91F-5CB8-4B7A-9DDD-B96BAB30A170}" type="parTrans" cxnId="{C5BFF80A-3EB6-49DB-89AF-02849C92EC20}">
      <dgm:prSet/>
      <dgm:spPr/>
      <dgm:t>
        <a:bodyPr/>
        <a:lstStyle/>
        <a:p>
          <a:endParaRPr lang="hr-HR" sz="3200"/>
        </a:p>
      </dgm:t>
    </dgm:pt>
    <dgm:pt modelId="{7A31E081-4802-470A-9B86-609464B63FC0}" type="sibTrans" cxnId="{C5BFF80A-3EB6-49DB-89AF-02849C92EC20}">
      <dgm:prSet/>
      <dgm:spPr/>
      <dgm:t>
        <a:bodyPr/>
        <a:lstStyle/>
        <a:p>
          <a:endParaRPr lang="hr-HR"/>
        </a:p>
      </dgm:t>
    </dgm:pt>
    <dgm:pt modelId="{12DCCEB0-83BF-4CC6-BACC-482734B4DD21}" type="pres">
      <dgm:prSet presAssocID="{03F05174-2908-4B90-B6BA-3A66402FCF4A}" presName="linear" presStyleCnt="0">
        <dgm:presLayoutVars>
          <dgm:animLvl val="lvl"/>
          <dgm:resizeHandles val="exact"/>
        </dgm:presLayoutVars>
      </dgm:prSet>
      <dgm:spPr/>
    </dgm:pt>
    <dgm:pt modelId="{3A2D9A74-83AB-4643-B4F7-8672B0E50CCD}" type="pres">
      <dgm:prSet presAssocID="{86AE6399-E771-4E1A-9183-FFB9E6EDE143}" presName="parentText" presStyleLbl="node1" presStyleIdx="0" presStyleCnt="5">
        <dgm:presLayoutVars>
          <dgm:chMax val="0"/>
          <dgm:bulletEnabled val="1"/>
        </dgm:presLayoutVars>
      </dgm:prSet>
      <dgm:spPr/>
    </dgm:pt>
    <dgm:pt modelId="{E15B5EEC-AE7D-4255-B635-827CA50A9895}" type="pres">
      <dgm:prSet presAssocID="{B19D575E-452A-4FA8-BB3D-FB10F196AB72}" presName="spacer" presStyleCnt="0"/>
      <dgm:spPr/>
    </dgm:pt>
    <dgm:pt modelId="{6B74F545-B225-45CD-AF2D-ADFD846F6084}" type="pres">
      <dgm:prSet presAssocID="{400B4244-098A-41F3-AD0A-86A9D1E1A556}" presName="parentText" presStyleLbl="node1" presStyleIdx="1" presStyleCnt="5">
        <dgm:presLayoutVars>
          <dgm:chMax val="0"/>
          <dgm:bulletEnabled val="1"/>
        </dgm:presLayoutVars>
      </dgm:prSet>
      <dgm:spPr/>
    </dgm:pt>
    <dgm:pt modelId="{BD9B4C3B-E0C3-4037-8001-5DE3B60B3A5E}" type="pres">
      <dgm:prSet presAssocID="{73869B9F-4C4A-45D1-AD07-80770DC4BF5E}" presName="spacer" presStyleCnt="0"/>
      <dgm:spPr/>
    </dgm:pt>
    <dgm:pt modelId="{306098EB-7B6B-491F-A237-67BB36AB84B9}" type="pres">
      <dgm:prSet presAssocID="{B583461A-27DE-4EDC-A974-6DC7F52DA5B4}" presName="parentText" presStyleLbl="node1" presStyleIdx="2" presStyleCnt="5">
        <dgm:presLayoutVars>
          <dgm:chMax val="0"/>
          <dgm:bulletEnabled val="1"/>
        </dgm:presLayoutVars>
      </dgm:prSet>
      <dgm:spPr/>
    </dgm:pt>
    <dgm:pt modelId="{ECB519ED-6262-4747-AD4F-6D38BB449969}" type="pres">
      <dgm:prSet presAssocID="{FD0A7D55-37EB-4063-8D24-04A10041A217}" presName="spacer" presStyleCnt="0"/>
      <dgm:spPr/>
    </dgm:pt>
    <dgm:pt modelId="{718F8FDE-B8CF-434D-8A34-B77F74CA4B92}" type="pres">
      <dgm:prSet presAssocID="{63D49C3F-794D-4589-9CE1-02781ADF80C3}" presName="parentText" presStyleLbl="node1" presStyleIdx="3" presStyleCnt="5">
        <dgm:presLayoutVars>
          <dgm:chMax val="0"/>
          <dgm:bulletEnabled val="1"/>
        </dgm:presLayoutVars>
      </dgm:prSet>
      <dgm:spPr/>
    </dgm:pt>
    <dgm:pt modelId="{D1DA45AA-8E45-41FC-9614-1AF890C483A4}" type="pres">
      <dgm:prSet presAssocID="{D399E3FA-1179-4D4E-A949-DB112DA44F85}" presName="spacer" presStyleCnt="0"/>
      <dgm:spPr/>
    </dgm:pt>
    <dgm:pt modelId="{7E32CF92-8F9E-4E39-A8D9-20561843B87A}" type="pres">
      <dgm:prSet presAssocID="{CC96CEEA-BA98-4D5B-9E92-3159373438C0}" presName="parentText" presStyleLbl="node1" presStyleIdx="4" presStyleCnt="5">
        <dgm:presLayoutVars>
          <dgm:chMax val="0"/>
          <dgm:bulletEnabled val="1"/>
        </dgm:presLayoutVars>
      </dgm:prSet>
      <dgm:spPr/>
    </dgm:pt>
  </dgm:ptLst>
  <dgm:cxnLst>
    <dgm:cxn modelId="{31CBED0A-FFF8-4450-BA1B-7E81010A73B5}" type="presOf" srcId="{CC96CEEA-BA98-4D5B-9E92-3159373438C0}" destId="{7E32CF92-8F9E-4E39-A8D9-20561843B87A}" srcOrd="0" destOrd="0" presId="urn:microsoft.com/office/officeart/2005/8/layout/vList2"/>
    <dgm:cxn modelId="{C5BFF80A-3EB6-49DB-89AF-02849C92EC20}" srcId="{03F05174-2908-4B90-B6BA-3A66402FCF4A}" destId="{CC96CEEA-BA98-4D5B-9E92-3159373438C0}" srcOrd="4" destOrd="0" parTransId="{ECC9A91F-5CB8-4B7A-9DDD-B96BAB30A170}" sibTransId="{7A31E081-4802-470A-9B86-609464B63FC0}"/>
    <dgm:cxn modelId="{563B024C-38A3-43A0-B841-49958324072C}" type="presOf" srcId="{63D49C3F-794D-4589-9CE1-02781ADF80C3}" destId="{718F8FDE-B8CF-434D-8A34-B77F74CA4B92}" srcOrd="0" destOrd="0" presId="urn:microsoft.com/office/officeart/2005/8/layout/vList2"/>
    <dgm:cxn modelId="{E511554C-EB60-4742-95E9-4AE4BC9B65DC}" type="presOf" srcId="{B583461A-27DE-4EDC-A974-6DC7F52DA5B4}" destId="{306098EB-7B6B-491F-A237-67BB36AB84B9}" srcOrd="0" destOrd="0" presId="urn:microsoft.com/office/officeart/2005/8/layout/vList2"/>
    <dgm:cxn modelId="{359C7972-CC79-4EE2-8CA3-ED6CDC4D6CB8}" type="presOf" srcId="{400B4244-098A-41F3-AD0A-86A9D1E1A556}" destId="{6B74F545-B225-45CD-AF2D-ADFD846F6084}" srcOrd="0" destOrd="0" presId="urn:microsoft.com/office/officeart/2005/8/layout/vList2"/>
    <dgm:cxn modelId="{9460CD8F-256D-42C1-861A-4D47435225DF}" srcId="{03F05174-2908-4B90-B6BA-3A66402FCF4A}" destId="{400B4244-098A-41F3-AD0A-86A9D1E1A556}" srcOrd="1" destOrd="0" parTransId="{22F296D0-9A85-415D-9154-74F92C835B2B}" sibTransId="{73869B9F-4C4A-45D1-AD07-80770DC4BF5E}"/>
    <dgm:cxn modelId="{3A8C2AB4-F86C-49DB-9D1B-2ADE852F6B56}" srcId="{03F05174-2908-4B90-B6BA-3A66402FCF4A}" destId="{B583461A-27DE-4EDC-A974-6DC7F52DA5B4}" srcOrd="2" destOrd="0" parTransId="{C2A769ED-99C2-4EDC-B53B-ADA0D840ED13}" sibTransId="{FD0A7D55-37EB-4063-8D24-04A10041A217}"/>
    <dgm:cxn modelId="{072DD4BC-0529-4AEA-9405-3CFD022264E0}" srcId="{03F05174-2908-4B90-B6BA-3A66402FCF4A}" destId="{63D49C3F-794D-4589-9CE1-02781ADF80C3}" srcOrd="3" destOrd="0" parTransId="{522E0E2E-AEB6-46C0-9001-D06CAC1C1C24}" sibTransId="{D399E3FA-1179-4D4E-A949-DB112DA44F85}"/>
    <dgm:cxn modelId="{D7C53EE9-F860-4757-AC73-625000B6E1D6}" type="presOf" srcId="{86AE6399-E771-4E1A-9183-FFB9E6EDE143}" destId="{3A2D9A74-83AB-4643-B4F7-8672B0E50CCD}" srcOrd="0" destOrd="0" presId="urn:microsoft.com/office/officeart/2005/8/layout/vList2"/>
    <dgm:cxn modelId="{A2DF37EC-1E55-4E7C-A58D-5A8FF7B04949}" srcId="{03F05174-2908-4B90-B6BA-3A66402FCF4A}" destId="{86AE6399-E771-4E1A-9183-FFB9E6EDE143}" srcOrd="0" destOrd="0" parTransId="{7F3EA29A-C655-42A2-A612-E4393486A02D}" sibTransId="{B19D575E-452A-4FA8-BB3D-FB10F196AB72}"/>
    <dgm:cxn modelId="{F0B0ACFC-1C36-430E-B201-CEA06C759800}" type="presOf" srcId="{03F05174-2908-4B90-B6BA-3A66402FCF4A}" destId="{12DCCEB0-83BF-4CC6-BACC-482734B4DD21}" srcOrd="0" destOrd="0" presId="urn:microsoft.com/office/officeart/2005/8/layout/vList2"/>
    <dgm:cxn modelId="{B4FDEAA1-4EDF-4866-804F-45C605DE24DA}" type="presParOf" srcId="{12DCCEB0-83BF-4CC6-BACC-482734B4DD21}" destId="{3A2D9A74-83AB-4643-B4F7-8672B0E50CCD}" srcOrd="0" destOrd="0" presId="urn:microsoft.com/office/officeart/2005/8/layout/vList2"/>
    <dgm:cxn modelId="{43857CF6-2EAB-4F91-8D09-45AE1966C9E4}" type="presParOf" srcId="{12DCCEB0-83BF-4CC6-BACC-482734B4DD21}" destId="{E15B5EEC-AE7D-4255-B635-827CA50A9895}" srcOrd="1" destOrd="0" presId="urn:microsoft.com/office/officeart/2005/8/layout/vList2"/>
    <dgm:cxn modelId="{8782A539-9C1B-487E-9307-3289781A166E}" type="presParOf" srcId="{12DCCEB0-83BF-4CC6-BACC-482734B4DD21}" destId="{6B74F545-B225-45CD-AF2D-ADFD846F6084}" srcOrd="2" destOrd="0" presId="urn:microsoft.com/office/officeart/2005/8/layout/vList2"/>
    <dgm:cxn modelId="{625D7235-4DE1-4151-B822-09EF99877876}" type="presParOf" srcId="{12DCCEB0-83BF-4CC6-BACC-482734B4DD21}" destId="{BD9B4C3B-E0C3-4037-8001-5DE3B60B3A5E}" srcOrd="3" destOrd="0" presId="urn:microsoft.com/office/officeart/2005/8/layout/vList2"/>
    <dgm:cxn modelId="{04BE1C61-2097-47A1-8DB5-E65DA254126F}" type="presParOf" srcId="{12DCCEB0-83BF-4CC6-BACC-482734B4DD21}" destId="{306098EB-7B6B-491F-A237-67BB36AB84B9}" srcOrd="4" destOrd="0" presId="urn:microsoft.com/office/officeart/2005/8/layout/vList2"/>
    <dgm:cxn modelId="{28C6D6C4-938F-4F4C-AA8E-F18D60B8D7D4}" type="presParOf" srcId="{12DCCEB0-83BF-4CC6-BACC-482734B4DD21}" destId="{ECB519ED-6262-4747-AD4F-6D38BB449969}" srcOrd="5" destOrd="0" presId="urn:microsoft.com/office/officeart/2005/8/layout/vList2"/>
    <dgm:cxn modelId="{72851FCE-8655-4F7C-B466-3568E07B517C}" type="presParOf" srcId="{12DCCEB0-83BF-4CC6-BACC-482734B4DD21}" destId="{718F8FDE-B8CF-434D-8A34-B77F74CA4B92}" srcOrd="6" destOrd="0" presId="urn:microsoft.com/office/officeart/2005/8/layout/vList2"/>
    <dgm:cxn modelId="{61CB2D3C-CABA-44ED-AF01-0E8ECF650A7B}" type="presParOf" srcId="{12DCCEB0-83BF-4CC6-BACC-482734B4DD21}" destId="{D1DA45AA-8E45-41FC-9614-1AF890C483A4}" srcOrd="7" destOrd="0" presId="urn:microsoft.com/office/officeart/2005/8/layout/vList2"/>
    <dgm:cxn modelId="{6140C56E-0B87-473C-A02A-8F83EA1F7EF4}" type="presParOf" srcId="{12DCCEB0-83BF-4CC6-BACC-482734B4DD21}" destId="{7E32CF92-8F9E-4E39-A8D9-20561843B87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F9FE2A-BB20-45F8-8B95-EBB04EFF02D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9C3FDF4-F845-4713-9FB6-F9C994790624}">
      <dgm:prSet/>
      <dgm:spPr/>
      <dgm:t>
        <a:bodyPr/>
        <a:lstStyle/>
        <a:p>
          <a:r>
            <a:rPr lang="hr-HR"/>
            <a:t>ČINJENIČNO ZNANJE – osobe, pojmovi, događaji</a:t>
          </a:r>
          <a:endParaRPr lang="en-US"/>
        </a:p>
      </dgm:t>
    </dgm:pt>
    <dgm:pt modelId="{7E37BAD4-DD81-4CFD-8870-0F1F80EE2897}" type="parTrans" cxnId="{EDE7412A-CF9F-4E3F-81F5-5367673B2181}">
      <dgm:prSet/>
      <dgm:spPr/>
      <dgm:t>
        <a:bodyPr/>
        <a:lstStyle/>
        <a:p>
          <a:endParaRPr lang="en-US"/>
        </a:p>
      </dgm:t>
    </dgm:pt>
    <dgm:pt modelId="{0D0CED7A-483D-41F8-B0A7-47442AA823E3}" type="sibTrans" cxnId="{EDE7412A-CF9F-4E3F-81F5-5367673B2181}">
      <dgm:prSet/>
      <dgm:spPr/>
      <dgm:t>
        <a:bodyPr/>
        <a:lstStyle/>
        <a:p>
          <a:endParaRPr lang="en-US"/>
        </a:p>
      </dgm:t>
    </dgm:pt>
    <dgm:pt modelId="{BE2EE891-C6E2-4692-9882-3F949790FEE1}">
      <dgm:prSet/>
      <dgm:spPr/>
      <dgm:t>
        <a:bodyPr/>
        <a:lstStyle/>
        <a:p>
          <a:r>
            <a:rPr lang="hr-HR"/>
            <a:t>KONCEPTUALNO ZNANJE – opisivanje, objašnjavanje, uspoređivanje</a:t>
          </a:r>
          <a:endParaRPr lang="en-US"/>
        </a:p>
      </dgm:t>
    </dgm:pt>
    <dgm:pt modelId="{5D860824-71EE-42DC-9F98-76E309D31FB8}" type="parTrans" cxnId="{02777F5D-5E71-42AB-8A94-527DF9C6E29C}">
      <dgm:prSet/>
      <dgm:spPr/>
      <dgm:t>
        <a:bodyPr/>
        <a:lstStyle/>
        <a:p>
          <a:endParaRPr lang="en-US"/>
        </a:p>
      </dgm:t>
    </dgm:pt>
    <dgm:pt modelId="{0E978735-1052-456B-BD79-71845DA35D02}" type="sibTrans" cxnId="{02777F5D-5E71-42AB-8A94-527DF9C6E29C}">
      <dgm:prSet/>
      <dgm:spPr/>
      <dgm:t>
        <a:bodyPr/>
        <a:lstStyle/>
        <a:p>
          <a:endParaRPr lang="en-US"/>
        </a:p>
      </dgm:t>
    </dgm:pt>
    <dgm:pt modelId="{6477CC3D-C347-4EE3-9616-B939A406449C}">
      <dgm:prSet/>
      <dgm:spPr/>
      <dgm:t>
        <a:bodyPr/>
        <a:lstStyle/>
        <a:p>
          <a:r>
            <a:rPr lang="hr-HR"/>
            <a:t>PROCEDURALNO ZNANJE – rad s lentom vremena, povijesnom kartom, povijesnim izvorima, mala istraživanja</a:t>
          </a:r>
          <a:endParaRPr lang="en-US"/>
        </a:p>
      </dgm:t>
    </dgm:pt>
    <dgm:pt modelId="{94556AE7-E28D-42F7-BE64-77FBCFB4C7DD}" type="parTrans" cxnId="{ECBB403F-4584-41F1-85ED-85145867A2B3}">
      <dgm:prSet/>
      <dgm:spPr/>
      <dgm:t>
        <a:bodyPr/>
        <a:lstStyle/>
        <a:p>
          <a:endParaRPr lang="en-US"/>
        </a:p>
      </dgm:t>
    </dgm:pt>
    <dgm:pt modelId="{88621A0A-06BC-450C-A966-196FCC5F4B58}" type="sibTrans" cxnId="{ECBB403F-4584-41F1-85ED-85145867A2B3}">
      <dgm:prSet/>
      <dgm:spPr/>
      <dgm:t>
        <a:bodyPr/>
        <a:lstStyle/>
        <a:p>
          <a:endParaRPr lang="en-US"/>
        </a:p>
      </dgm:t>
    </dgm:pt>
    <dgm:pt modelId="{54728D09-AB02-43AC-81A7-740C3ABE9DDF}" type="pres">
      <dgm:prSet presAssocID="{3AF9FE2A-BB20-45F8-8B95-EBB04EFF02D6}" presName="linear" presStyleCnt="0">
        <dgm:presLayoutVars>
          <dgm:animLvl val="lvl"/>
          <dgm:resizeHandles val="exact"/>
        </dgm:presLayoutVars>
      </dgm:prSet>
      <dgm:spPr/>
    </dgm:pt>
    <dgm:pt modelId="{1D219E9A-61A9-4C28-8A92-63ED80528EC9}" type="pres">
      <dgm:prSet presAssocID="{E9C3FDF4-F845-4713-9FB6-F9C994790624}" presName="parentText" presStyleLbl="node1" presStyleIdx="0" presStyleCnt="3">
        <dgm:presLayoutVars>
          <dgm:chMax val="0"/>
          <dgm:bulletEnabled val="1"/>
        </dgm:presLayoutVars>
      </dgm:prSet>
      <dgm:spPr/>
    </dgm:pt>
    <dgm:pt modelId="{76AB9BC8-0C16-406D-990A-D72243EDD655}" type="pres">
      <dgm:prSet presAssocID="{0D0CED7A-483D-41F8-B0A7-47442AA823E3}" presName="spacer" presStyleCnt="0"/>
      <dgm:spPr/>
    </dgm:pt>
    <dgm:pt modelId="{7997BB56-0A51-408C-995A-2A8A3B00799E}" type="pres">
      <dgm:prSet presAssocID="{BE2EE891-C6E2-4692-9882-3F949790FEE1}" presName="parentText" presStyleLbl="node1" presStyleIdx="1" presStyleCnt="3">
        <dgm:presLayoutVars>
          <dgm:chMax val="0"/>
          <dgm:bulletEnabled val="1"/>
        </dgm:presLayoutVars>
      </dgm:prSet>
      <dgm:spPr/>
    </dgm:pt>
    <dgm:pt modelId="{ACC22BE1-3A9D-4820-A9FF-5726FE30954D}" type="pres">
      <dgm:prSet presAssocID="{0E978735-1052-456B-BD79-71845DA35D02}" presName="spacer" presStyleCnt="0"/>
      <dgm:spPr/>
    </dgm:pt>
    <dgm:pt modelId="{C46E5C80-3159-46B5-B221-677CB945B465}" type="pres">
      <dgm:prSet presAssocID="{6477CC3D-C347-4EE3-9616-B939A406449C}" presName="parentText" presStyleLbl="node1" presStyleIdx="2" presStyleCnt="3">
        <dgm:presLayoutVars>
          <dgm:chMax val="0"/>
          <dgm:bulletEnabled val="1"/>
        </dgm:presLayoutVars>
      </dgm:prSet>
      <dgm:spPr/>
    </dgm:pt>
  </dgm:ptLst>
  <dgm:cxnLst>
    <dgm:cxn modelId="{EDE7412A-CF9F-4E3F-81F5-5367673B2181}" srcId="{3AF9FE2A-BB20-45F8-8B95-EBB04EFF02D6}" destId="{E9C3FDF4-F845-4713-9FB6-F9C994790624}" srcOrd="0" destOrd="0" parTransId="{7E37BAD4-DD81-4CFD-8870-0F1F80EE2897}" sibTransId="{0D0CED7A-483D-41F8-B0A7-47442AA823E3}"/>
    <dgm:cxn modelId="{ECBB403F-4584-41F1-85ED-85145867A2B3}" srcId="{3AF9FE2A-BB20-45F8-8B95-EBB04EFF02D6}" destId="{6477CC3D-C347-4EE3-9616-B939A406449C}" srcOrd="2" destOrd="0" parTransId="{94556AE7-E28D-42F7-BE64-77FBCFB4C7DD}" sibTransId="{88621A0A-06BC-450C-A966-196FCC5F4B58}"/>
    <dgm:cxn modelId="{02777F5D-5E71-42AB-8A94-527DF9C6E29C}" srcId="{3AF9FE2A-BB20-45F8-8B95-EBB04EFF02D6}" destId="{BE2EE891-C6E2-4692-9882-3F949790FEE1}" srcOrd="1" destOrd="0" parTransId="{5D860824-71EE-42DC-9F98-76E309D31FB8}" sibTransId="{0E978735-1052-456B-BD79-71845DA35D02}"/>
    <dgm:cxn modelId="{4BE0486E-56DD-4F9A-B0F9-2834E58FE30C}" type="presOf" srcId="{E9C3FDF4-F845-4713-9FB6-F9C994790624}" destId="{1D219E9A-61A9-4C28-8A92-63ED80528EC9}" srcOrd="0" destOrd="0" presId="urn:microsoft.com/office/officeart/2005/8/layout/vList2"/>
    <dgm:cxn modelId="{0097AC50-8740-4F2D-9704-7F85B634F536}" type="presOf" srcId="{6477CC3D-C347-4EE3-9616-B939A406449C}" destId="{C46E5C80-3159-46B5-B221-677CB945B465}" srcOrd="0" destOrd="0" presId="urn:microsoft.com/office/officeart/2005/8/layout/vList2"/>
    <dgm:cxn modelId="{5772E98A-DC1F-4A23-BA05-029A2964C6E5}" type="presOf" srcId="{BE2EE891-C6E2-4692-9882-3F949790FEE1}" destId="{7997BB56-0A51-408C-995A-2A8A3B00799E}" srcOrd="0" destOrd="0" presId="urn:microsoft.com/office/officeart/2005/8/layout/vList2"/>
    <dgm:cxn modelId="{7FD6E5F7-7075-41BC-BE5F-FA35ECBDE334}" type="presOf" srcId="{3AF9FE2A-BB20-45F8-8B95-EBB04EFF02D6}" destId="{54728D09-AB02-43AC-81A7-740C3ABE9DDF}" srcOrd="0" destOrd="0" presId="urn:microsoft.com/office/officeart/2005/8/layout/vList2"/>
    <dgm:cxn modelId="{FED20A1F-72E8-4D37-B30A-4EB4AC847D05}" type="presParOf" srcId="{54728D09-AB02-43AC-81A7-740C3ABE9DDF}" destId="{1D219E9A-61A9-4C28-8A92-63ED80528EC9}" srcOrd="0" destOrd="0" presId="urn:microsoft.com/office/officeart/2005/8/layout/vList2"/>
    <dgm:cxn modelId="{EE3C877B-6F3E-4188-9298-3F4CA543EC22}" type="presParOf" srcId="{54728D09-AB02-43AC-81A7-740C3ABE9DDF}" destId="{76AB9BC8-0C16-406D-990A-D72243EDD655}" srcOrd="1" destOrd="0" presId="urn:microsoft.com/office/officeart/2005/8/layout/vList2"/>
    <dgm:cxn modelId="{291D9E35-D416-49F0-B2E5-6357C82EFF89}" type="presParOf" srcId="{54728D09-AB02-43AC-81A7-740C3ABE9DDF}" destId="{7997BB56-0A51-408C-995A-2A8A3B00799E}" srcOrd="2" destOrd="0" presId="urn:microsoft.com/office/officeart/2005/8/layout/vList2"/>
    <dgm:cxn modelId="{43A46D96-FAF2-409E-AFEA-69EED7A5DB12}" type="presParOf" srcId="{54728D09-AB02-43AC-81A7-740C3ABE9DDF}" destId="{ACC22BE1-3A9D-4820-A9FF-5726FE30954D}" srcOrd="3" destOrd="0" presId="urn:microsoft.com/office/officeart/2005/8/layout/vList2"/>
    <dgm:cxn modelId="{0C7FAE55-1ED3-4D35-83AF-8042D3DAE4E1}" type="presParOf" srcId="{54728D09-AB02-43AC-81A7-740C3ABE9DDF}" destId="{C46E5C80-3159-46B5-B221-677CB945B46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D9A74-83AB-4643-B4F7-8672B0E50CCD}">
      <dsp:nvSpPr>
        <dsp:cNvPr id="0" name=""/>
        <dsp:cNvSpPr/>
      </dsp:nvSpPr>
      <dsp:spPr>
        <a:xfrm>
          <a:off x="0" y="110859"/>
          <a:ext cx="4977578" cy="6236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r-HR" sz="2600" kern="1200"/>
            <a:t>DRUŠTVO</a:t>
          </a:r>
        </a:p>
      </dsp:txBody>
      <dsp:txXfrm>
        <a:off x="30442" y="141301"/>
        <a:ext cx="4916694" cy="562726"/>
      </dsp:txXfrm>
    </dsp:sp>
    <dsp:sp modelId="{6B74F545-B225-45CD-AF2D-ADFD846F6084}">
      <dsp:nvSpPr>
        <dsp:cNvPr id="0" name=""/>
        <dsp:cNvSpPr/>
      </dsp:nvSpPr>
      <dsp:spPr>
        <a:xfrm>
          <a:off x="0" y="809349"/>
          <a:ext cx="4977578" cy="623610"/>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r-HR" sz="2600" kern="1200"/>
            <a:t>EKONOMIJA</a:t>
          </a:r>
        </a:p>
      </dsp:txBody>
      <dsp:txXfrm>
        <a:off x="30442" y="839791"/>
        <a:ext cx="4916694" cy="562726"/>
      </dsp:txXfrm>
    </dsp:sp>
    <dsp:sp modelId="{306098EB-7B6B-491F-A237-67BB36AB84B9}">
      <dsp:nvSpPr>
        <dsp:cNvPr id="0" name=""/>
        <dsp:cNvSpPr/>
      </dsp:nvSpPr>
      <dsp:spPr>
        <a:xfrm>
          <a:off x="0" y="1507839"/>
          <a:ext cx="4977578" cy="62361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r-HR" sz="2600" kern="1200"/>
            <a:t>ZNANOST I TEHNOLOGIJA</a:t>
          </a:r>
        </a:p>
      </dsp:txBody>
      <dsp:txXfrm>
        <a:off x="30442" y="1538281"/>
        <a:ext cx="4916694" cy="562726"/>
      </dsp:txXfrm>
    </dsp:sp>
    <dsp:sp modelId="{718F8FDE-B8CF-434D-8A34-B77F74CA4B92}">
      <dsp:nvSpPr>
        <dsp:cNvPr id="0" name=""/>
        <dsp:cNvSpPr/>
      </dsp:nvSpPr>
      <dsp:spPr>
        <a:xfrm>
          <a:off x="0" y="2206329"/>
          <a:ext cx="4977578" cy="623610"/>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r-HR" sz="2600" kern="1200"/>
            <a:t>POLITIKA</a:t>
          </a:r>
        </a:p>
      </dsp:txBody>
      <dsp:txXfrm>
        <a:off x="30442" y="2236771"/>
        <a:ext cx="4916694" cy="562726"/>
      </dsp:txXfrm>
    </dsp:sp>
    <dsp:sp modelId="{7E32CF92-8F9E-4E39-A8D9-20561843B87A}">
      <dsp:nvSpPr>
        <dsp:cNvPr id="0" name=""/>
        <dsp:cNvSpPr/>
      </dsp:nvSpPr>
      <dsp:spPr>
        <a:xfrm>
          <a:off x="0" y="2904819"/>
          <a:ext cx="4977578" cy="6236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hr-HR" sz="2600" kern="1200"/>
            <a:t>UMJETNOST, FILOZOFIJA, RELIGIJA</a:t>
          </a:r>
        </a:p>
      </dsp:txBody>
      <dsp:txXfrm>
        <a:off x="30442" y="2935261"/>
        <a:ext cx="4916694" cy="562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19E9A-61A9-4C28-8A92-63ED80528EC9}">
      <dsp:nvSpPr>
        <dsp:cNvPr id="0" name=""/>
        <dsp:cNvSpPr/>
      </dsp:nvSpPr>
      <dsp:spPr>
        <a:xfrm>
          <a:off x="0" y="5895"/>
          <a:ext cx="5721484" cy="13985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hr-HR" sz="2500" kern="1200"/>
            <a:t>ČINJENIČNO ZNANJE – osobe, pojmovi, događaji</a:t>
          </a:r>
          <a:endParaRPr lang="en-US" sz="2500" kern="1200"/>
        </a:p>
      </dsp:txBody>
      <dsp:txXfrm>
        <a:off x="68270" y="74165"/>
        <a:ext cx="5584944" cy="1261975"/>
      </dsp:txXfrm>
    </dsp:sp>
    <dsp:sp modelId="{7997BB56-0A51-408C-995A-2A8A3B00799E}">
      <dsp:nvSpPr>
        <dsp:cNvPr id="0" name=""/>
        <dsp:cNvSpPr/>
      </dsp:nvSpPr>
      <dsp:spPr>
        <a:xfrm>
          <a:off x="0" y="1476411"/>
          <a:ext cx="5721484" cy="139851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hr-HR" sz="2500" kern="1200"/>
            <a:t>KONCEPTUALNO ZNANJE – opisivanje, objašnjavanje, uspoređivanje</a:t>
          </a:r>
          <a:endParaRPr lang="en-US" sz="2500" kern="1200"/>
        </a:p>
      </dsp:txBody>
      <dsp:txXfrm>
        <a:off x="68270" y="1544681"/>
        <a:ext cx="5584944" cy="1261975"/>
      </dsp:txXfrm>
    </dsp:sp>
    <dsp:sp modelId="{C46E5C80-3159-46B5-B221-677CB945B465}">
      <dsp:nvSpPr>
        <dsp:cNvPr id="0" name=""/>
        <dsp:cNvSpPr/>
      </dsp:nvSpPr>
      <dsp:spPr>
        <a:xfrm>
          <a:off x="0" y="2946926"/>
          <a:ext cx="5721484" cy="139851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hr-HR" sz="2500" kern="1200"/>
            <a:t>PROCEDURALNO ZNANJE – rad s lentom vremena, povijesnom kartom, povijesnim izvorima, mala istraživanja</a:t>
          </a:r>
          <a:endParaRPr lang="en-US" sz="2500" kern="1200"/>
        </a:p>
      </dsp:txBody>
      <dsp:txXfrm>
        <a:off x="68270" y="3015196"/>
        <a:ext cx="5584944" cy="12619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02521F-241C-4D3C-8AED-5225D8B9B7B1}"/>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4B416AF2-F508-4250-9A91-91392BF9D9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7F63E1C1-5BDB-4A32-8D87-9C1B0505B8A1}"/>
              </a:ext>
            </a:extLst>
          </p:cNvPr>
          <p:cNvSpPr>
            <a:spLocks noGrp="1"/>
          </p:cNvSpPr>
          <p:nvPr>
            <p:ph type="dt" sz="half" idx="10"/>
          </p:nvPr>
        </p:nvSpPr>
        <p:spPr/>
        <p:txBody>
          <a:bodyPr/>
          <a:lstStyle/>
          <a:p>
            <a:fld id="{140EC104-1C1B-4A13-A57B-100617C898A0}" type="datetimeFigureOut">
              <a:rPr lang="hr-HR" smtClean="0"/>
              <a:t>8.9.2024.</a:t>
            </a:fld>
            <a:endParaRPr lang="hr-HR"/>
          </a:p>
        </p:txBody>
      </p:sp>
      <p:sp>
        <p:nvSpPr>
          <p:cNvPr id="5" name="Rezervirano mjesto podnožja 4">
            <a:extLst>
              <a:ext uri="{FF2B5EF4-FFF2-40B4-BE49-F238E27FC236}">
                <a16:creationId xmlns:a16="http://schemas.microsoft.com/office/drawing/2014/main" id="{6F2E8054-512C-4812-9A03-79751A62575F}"/>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83204E09-719C-46C4-9C93-C9D849AE08EB}"/>
              </a:ext>
            </a:extLst>
          </p:cNvPr>
          <p:cNvSpPr>
            <a:spLocks noGrp="1"/>
          </p:cNvSpPr>
          <p:nvPr>
            <p:ph type="sldNum" sz="quarter" idx="12"/>
          </p:nvPr>
        </p:nvSpPr>
        <p:spPr/>
        <p:txBody>
          <a:bodyPr/>
          <a:lstStyle/>
          <a:p>
            <a:fld id="{61494C38-1527-4022-AF05-3CF7745A671F}" type="slidenum">
              <a:rPr lang="hr-HR" smtClean="0"/>
              <a:t>‹#›</a:t>
            </a:fld>
            <a:endParaRPr lang="hr-HR"/>
          </a:p>
        </p:txBody>
      </p:sp>
    </p:spTree>
    <p:extLst>
      <p:ext uri="{BB962C8B-B14F-4D97-AF65-F5344CB8AC3E}">
        <p14:creationId xmlns:p14="http://schemas.microsoft.com/office/powerpoint/2010/main" val="3394027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BC10860-08A6-4887-B4F0-06D0DF176063}"/>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9834F035-DC8F-4081-91D0-1D4AFE0BCD56}"/>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3F6BEBFD-EFEA-429F-9BD1-EF67C5DC3B3B}"/>
              </a:ext>
            </a:extLst>
          </p:cNvPr>
          <p:cNvSpPr>
            <a:spLocks noGrp="1"/>
          </p:cNvSpPr>
          <p:nvPr>
            <p:ph type="dt" sz="half" idx="10"/>
          </p:nvPr>
        </p:nvSpPr>
        <p:spPr/>
        <p:txBody>
          <a:bodyPr/>
          <a:lstStyle/>
          <a:p>
            <a:fld id="{140EC104-1C1B-4A13-A57B-100617C898A0}" type="datetimeFigureOut">
              <a:rPr lang="hr-HR" smtClean="0"/>
              <a:t>8.9.2024.</a:t>
            </a:fld>
            <a:endParaRPr lang="hr-HR"/>
          </a:p>
        </p:txBody>
      </p:sp>
      <p:sp>
        <p:nvSpPr>
          <p:cNvPr id="5" name="Rezervirano mjesto podnožja 4">
            <a:extLst>
              <a:ext uri="{FF2B5EF4-FFF2-40B4-BE49-F238E27FC236}">
                <a16:creationId xmlns:a16="http://schemas.microsoft.com/office/drawing/2014/main" id="{54429126-3625-4858-8265-8E4013A494ED}"/>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521367D-961D-4339-8C8F-95C66626C2DB}"/>
              </a:ext>
            </a:extLst>
          </p:cNvPr>
          <p:cNvSpPr>
            <a:spLocks noGrp="1"/>
          </p:cNvSpPr>
          <p:nvPr>
            <p:ph type="sldNum" sz="quarter" idx="12"/>
          </p:nvPr>
        </p:nvSpPr>
        <p:spPr/>
        <p:txBody>
          <a:bodyPr/>
          <a:lstStyle/>
          <a:p>
            <a:fld id="{61494C38-1527-4022-AF05-3CF7745A671F}" type="slidenum">
              <a:rPr lang="hr-HR" smtClean="0"/>
              <a:t>‹#›</a:t>
            </a:fld>
            <a:endParaRPr lang="hr-HR"/>
          </a:p>
        </p:txBody>
      </p:sp>
    </p:spTree>
    <p:extLst>
      <p:ext uri="{BB962C8B-B14F-4D97-AF65-F5344CB8AC3E}">
        <p14:creationId xmlns:p14="http://schemas.microsoft.com/office/powerpoint/2010/main" val="998551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D1706EDD-6263-427E-B83B-20600D055741}"/>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CCCDC782-D16F-4FFE-B44E-3CA039468BE2}"/>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F644721E-89C9-40B2-B693-E0DDCBCE7697}"/>
              </a:ext>
            </a:extLst>
          </p:cNvPr>
          <p:cNvSpPr>
            <a:spLocks noGrp="1"/>
          </p:cNvSpPr>
          <p:nvPr>
            <p:ph type="dt" sz="half" idx="10"/>
          </p:nvPr>
        </p:nvSpPr>
        <p:spPr/>
        <p:txBody>
          <a:bodyPr/>
          <a:lstStyle/>
          <a:p>
            <a:fld id="{140EC104-1C1B-4A13-A57B-100617C898A0}" type="datetimeFigureOut">
              <a:rPr lang="hr-HR" smtClean="0"/>
              <a:t>8.9.2024.</a:t>
            </a:fld>
            <a:endParaRPr lang="hr-HR"/>
          </a:p>
        </p:txBody>
      </p:sp>
      <p:sp>
        <p:nvSpPr>
          <p:cNvPr id="5" name="Rezervirano mjesto podnožja 4">
            <a:extLst>
              <a:ext uri="{FF2B5EF4-FFF2-40B4-BE49-F238E27FC236}">
                <a16:creationId xmlns:a16="http://schemas.microsoft.com/office/drawing/2014/main" id="{46C72B56-325E-4503-B68F-000C2014C093}"/>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D4205C4-B910-4E27-9C5B-41922BD8CDDF}"/>
              </a:ext>
            </a:extLst>
          </p:cNvPr>
          <p:cNvSpPr>
            <a:spLocks noGrp="1"/>
          </p:cNvSpPr>
          <p:nvPr>
            <p:ph type="sldNum" sz="quarter" idx="12"/>
          </p:nvPr>
        </p:nvSpPr>
        <p:spPr/>
        <p:txBody>
          <a:bodyPr/>
          <a:lstStyle/>
          <a:p>
            <a:fld id="{61494C38-1527-4022-AF05-3CF7745A671F}" type="slidenum">
              <a:rPr lang="hr-HR" smtClean="0"/>
              <a:t>‹#›</a:t>
            </a:fld>
            <a:endParaRPr lang="hr-HR"/>
          </a:p>
        </p:txBody>
      </p:sp>
    </p:spTree>
    <p:extLst>
      <p:ext uri="{BB962C8B-B14F-4D97-AF65-F5344CB8AC3E}">
        <p14:creationId xmlns:p14="http://schemas.microsoft.com/office/powerpoint/2010/main" val="106324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E0D925-C412-4B4F-8880-452B137806F9}"/>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6E734123-2754-400F-A50A-D907A5DDE6A1}"/>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32DDF824-F1C4-428C-8E8A-A59D8D9DC3EF}"/>
              </a:ext>
            </a:extLst>
          </p:cNvPr>
          <p:cNvSpPr>
            <a:spLocks noGrp="1"/>
          </p:cNvSpPr>
          <p:nvPr>
            <p:ph type="dt" sz="half" idx="10"/>
          </p:nvPr>
        </p:nvSpPr>
        <p:spPr/>
        <p:txBody>
          <a:bodyPr/>
          <a:lstStyle/>
          <a:p>
            <a:fld id="{140EC104-1C1B-4A13-A57B-100617C898A0}" type="datetimeFigureOut">
              <a:rPr lang="hr-HR" smtClean="0"/>
              <a:t>8.9.2024.</a:t>
            </a:fld>
            <a:endParaRPr lang="hr-HR"/>
          </a:p>
        </p:txBody>
      </p:sp>
      <p:sp>
        <p:nvSpPr>
          <p:cNvPr id="5" name="Rezervirano mjesto podnožja 4">
            <a:extLst>
              <a:ext uri="{FF2B5EF4-FFF2-40B4-BE49-F238E27FC236}">
                <a16:creationId xmlns:a16="http://schemas.microsoft.com/office/drawing/2014/main" id="{759356BD-7434-4A7E-A31B-A7B4AFFD0D39}"/>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28D3A563-C919-4FD3-AE22-C445746D954D}"/>
              </a:ext>
            </a:extLst>
          </p:cNvPr>
          <p:cNvSpPr>
            <a:spLocks noGrp="1"/>
          </p:cNvSpPr>
          <p:nvPr>
            <p:ph type="sldNum" sz="quarter" idx="12"/>
          </p:nvPr>
        </p:nvSpPr>
        <p:spPr/>
        <p:txBody>
          <a:bodyPr/>
          <a:lstStyle/>
          <a:p>
            <a:fld id="{61494C38-1527-4022-AF05-3CF7745A671F}" type="slidenum">
              <a:rPr lang="hr-HR" smtClean="0"/>
              <a:t>‹#›</a:t>
            </a:fld>
            <a:endParaRPr lang="hr-HR"/>
          </a:p>
        </p:txBody>
      </p:sp>
    </p:spTree>
    <p:extLst>
      <p:ext uri="{BB962C8B-B14F-4D97-AF65-F5344CB8AC3E}">
        <p14:creationId xmlns:p14="http://schemas.microsoft.com/office/powerpoint/2010/main" val="962406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4FE9F62-F023-4A4C-A8EE-D00E3A9C0FAE}"/>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606E94B5-2259-473F-8251-A052EE9A7E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8EDF022F-AA98-4079-9F95-CFEA3554FD4D}"/>
              </a:ext>
            </a:extLst>
          </p:cNvPr>
          <p:cNvSpPr>
            <a:spLocks noGrp="1"/>
          </p:cNvSpPr>
          <p:nvPr>
            <p:ph type="dt" sz="half" idx="10"/>
          </p:nvPr>
        </p:nvSpPr>
        <p:spPr/>
        <p:txBody>
          <a:bodyPr/>
          <a:lstStyle/>
          <a:p>
            <a:fld id="{140EC104-1C1B-4A13-A57B-100617C898A0}" type="datetimeFigureOut">
              <a:rPr lang="hr-HR" smtClean="0"/>
              <a:t>8.9.2024.</a:t>
            </a:fld>
            <a:endParaRPr lang="hr-HR"/>
          </a:p>
        </p:txBody>
      </p:sp>
      <p:sp>
        <p:nvSpPr>
          <p:cNvPr id="5" name="Rezervirano mjesto podnožja 4">
            <a:extLst>
              <a:ext uri="{FF2B5EF4-FFF2-40B4-BE49-F238E27FC236}">
                <a16:creationId xmlns:a16="http://schemas.microsoft.com/office/drawing/2014/main" id="{030C9DDE-9A96-4501-878D-59E9C9BD457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2958258-82FB-4271-AB41-D0989B34585D}"/>
              </a:ext>
            </a:extLst>
          </p:cNvPr>
          <p:cNvSpPr>
            <a:spLocks noGrp="1"/>
          </p:cNvSpPr>
          <p:nvPr>
            <p:ph type="sldNum" sz="quarter" idx="12"/>
          </p:nvPr>
        </p:nvSpPr>
        <p:spPr/>
        <p:txBody>
          <a:bodyPr/>
          <a:lstStyle/>
          <a:p>
            <a:fld id="{61494C38-1527-4022-AF05-3CF7745A671F}" type="slidenum">
              <a:rPr lang="hr-HR" smtClean="0"/>
              <a:t>‹#›</a:t>
            </a:fld>
            <a:endParaRPr lang="hr-HR"/>
          </a:p>
        </p:txBody>
      </p:sp>
    </p:spTree>
    <p:extLst>
      <p:ext uri="{BB962C8B-B14F-4D97-AF65-F5344CB8AC3E}">
        <p14:creationId xmlns:p14="http://schemas.microsoft.com/office/powerpoint/2010/main" val="1618051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D421394-A9FF-4584-B06E-65A89C0263C7}"/>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363C859C-E1B0-4397-AF76-9029A5722840}"/>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0DE5A679-F97E-441A-BDB2-F4787CDE2281}"/>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8268ADE8-9979-44B1-8227-5839D3862E58}"/>
              </a:ext>
            </a:extLst>
          </p:cNvPr>
          <p:cNvSpPr>
            <a:spLocks noGrp="1"/>
          </p:cNvSpPr>
          <p:nvPr>
            <p:ph type="dt" sz="half" idx="10"/>
          </p:nvPr>
        </p:nvSpPr>
        <p:spPr/>
        <p:txBody>
          <a:bodyPr/>
          <a:lstStyle/>
          <a:p>
            <a:fld id="{140EC104-1C1B-4A13-A57B-100617C898A0}" type="datetimeFigureOut">
              <a:rPr lang="hr-HR" smtClean="0"/>
              <a:t>8.9.2024.</a:t>
            </a:fld>
            <a:endParaRPr lang="hr-HR"/>
          </a:p>
        </p:txBody>
      </p:sp>
      <p:sp>
        <p:nvSpPr>
          <p:cNvPr id="6" name="Rezervirano mjesto podnožja 5">
            <a:extLst>
              <a:ext uri="{FF2B5EF4-FFF2-40B4-BE49-F238E27FC236}">
                <a16:creationId xmlns:a16="http://schemas.microsoft.com/office/drawing/2014/main" id="{130245A3-494D-4C4B-A9B7-4D240EAD4E3F}"/>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03E879E8-8C68-4538-8505-807FD9F31D6B}"/>
              </a:ext>
            </a:extLst>
          </p:cNvPr>
          <p:cNvSpPr>
            <a:spLocks noGrp="1"/>
          </p:cNvSpPr>
          <p:nvPr>
            <p:ph type="sldNum" sz="quarter" idx="12"/>
          </p:nvPr>
        </p:nvSpPr>
        <p:spPr/>
        <p:txBody>
          <a:bodyPr/>
          <a:lstStyle/>
          <a:p>
            <a:fld id="{61494C38-1527-4022-AF05-3CF7745A671F}" type="slidenum">
              <a:rPr lang="hr-HR" smtClean="0"/>
              <a:t>‹#›</a:t>
            </a:fld>
            <a:endParaRPr lang="hr-HR"/>
          </a:p>
        </p:txBody>
      </p:sp>
    </p:spTree>
    <p:extLst>
      <p:ext uri="{BB962C8B-B14F-4D97-AF65-F5344CB8AC3E}">
        <p14:creationId xmlns:p14="http://schemas.microsoft.com/office/powerpoint/2010/main" val="1025295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7BA953A-0B39-4C99-9A04-B1B47A6887C6}"/>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4EAE29D8-C274-440C-BFF9-441F39C4AC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A8F4F6DC-8F11-4037-B582-44E445719D8D}"/>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B91352C6-1416-45F7-ACF1-871EA21548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1667BF87-3582-4377-85A3-CF5B9AD9956F}"/>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A5BA0E10-3A25-497E-8CD8-FA2116DC80A1}"/>
              </a:ext>
            </a:extLst>
          </p:cNvPr>
          <p:cNvSpPr>
            <a:spLocks noGrp="1"/>
          </p:cNvSpPr>
          <p:nvPr>
            <p:ph type="dt" sz="half" idx="10"/>
          </p:nvPr>
        </p:nvSpPr>
        <p:spPr/>
        <p:txBody>
          <a:bodyPr/>
          <a:lstStyle/>
          <a:p>
            <a:fld id="{140EC104-1C1B-4A13-A57B-100617C898A0}" type="datetimeFigureOut">
              <a:rPr lang="hr-HR" smtClean="0"/>
              <a:t>8.9.2024.</a:t>
            </a:fld>
            <a:endParaRPr lang="hr-HR"/>
          </a:p>
        </p:txBody>
      </p:sp>
      <p:sp>
        <p:nvSpPr>
          <p:cNvPr id="8" name="Rezervirano mjesto podnožja 7">
            <a:extLst>
              <a:ext uri="{FF2B5EF4-FFF2-40B4-BE49-F238E27FC236}">
                <a16:creationId xmlns:a16="http://schemas.microsoft.com/office/drawing/2014/main" id="{349A5D00-9E24-4FD0-BC8F-A12CE1BDE6E9}"/>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6431A751-1463-427B-8230-07554F7930BA}"/>
              </a:ext>
            </a:extLst>
          </p:cNvPr>
          <p:cNvSpPr>
            <a:spLocks noGrp="1"/>
          </p:cNvSpPr>
          <p:nvPr>
            <p:ph type="sldNum" sz="quarter" idx="12"/>
          </p:nvPr>
        </p:nvSpPr>
        <p:spPr/>
        <p:txBody>
          <a:bodyPr/>
          <a:lstStyle/>
          <a:p>
            <a:fld id="{61494C38-1527-4022-AF05-3CF7745A671F}" type="slidenum">
              <a:rPr lang="hr-HR" smtClean="0"/>
              <a:t>‹#›</a:t>
            </a:fld>
            <a:endParaRPr lang="hr-HR"/>
          </a:p>
        </p:txBody>
      </p:sp>
    </p:spTree>
    <p:extLst>
      <p:ext uri="{BB962C8B-B14F-4D97-AF65-F5344CB8AC3E}">
        <p14:creationId xmlns:p14="http://schemas.microsoft.com/office/powerpoint/2010/main" val="331440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9D6D774-98F0-43A5-87EB-D98A6CA8B1D6}"/>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BCED3F57-8694-4BB2-8094-9B00850F4490}"/>
              </a:ext>
            </a:extLst>
          </p:cNvPr>
          <p:cNvSpPr>
            <a:spLocks noGrp="1"/>
          </p:cNvSpPr>
          <p:nvPr>
            <p:ph type="dt" sz="half" idx="10"/>
          </p:nvPr>
        </p:nvSpPr>
        <p:spPr/>
        <p:txBody>
          <a:bodyPr/>
          <a:lstStyle/>
          <a:p>
            <a:fld id="{140EC104-1C1B-4A13-A57B-100617C898A0}" type="datetimeFigureOut">
              <a:rPr lang="hr-HR" smtClean="0"/>
              <a:t>8.9.2024.</a:t>
            </a:fld>
            <a:endParaRPr lang="hr-HR"/>
          </a:p>
        </p:txBody>
      </p:sp>
      <p:sp>
        <p:nvSpPr>
          <p:cNvPr id="4" name="Rezervirano mjesto podnožja 3">
            <a:extLst>
              <a:ext uri="{FF2B5EF4-FFF2-40B4-BE49-F238E27FC236}">
                <a16:creationId xmlns:a16="http://schemas.microsoft.com/office/drawing/2014/main" id="{EC8ACB1F-48BD-4727-B2EB-41D4A68D7061}"/>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1F08BF1B-BED9-4A16-AD94-7E42C134AC36}"/>
              </a:ext>
            </a:extLst>
          </p:cNvPr>
          <p:cNvSpPr>
            <a:spLocks noGrp="1"/>
          </p:cNvSpPr>
          <p:nvPr>
            <p:ph type="sldNum" sz="quarter" idx="12"/>
          </p:nvPr>
        </p:nvSpPr>
        <p:spPr/>
        <p:txBody>
          <a:bodyPr/>
          <a:lstStyle/>
          <a:p>
            <a:fld id="{61494C38-1527-4022-AF05-3CF7745A671F}" type="slidenum">
              <a:rPr lang="hr-HR" smtClean="0"/>
              <a:t>‹#›</a:t>
            </a:fld>
            <a:endParaRPr lang="hr-HR"/>
          </a:p>
        </p:txBody>
      </p:sp>
    </p:spTree>
    <p:extLst>
      <p:ext uri="{BB962C8B-B14F-4D97-AF65-F5344CB8AC3E}">
        <p14:creationId xmlns:p14="http://schemas.microsoft.com/office/powerpoint/2010/main" val="99416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B0C23ACD-EB79-41FD-A3B1-0F5BA3B4AB67}"/>
              </a:ext>
            </a:extLst>
          </p:cNvPr>
          <p:cNvSpPr>
            <a:spLocks noGrp="1"/>
          </p:cNvSpPr>
          <p:nvPr>
            <p:ph type="dt" sz="half" idx="10"/>
          </p:nvPr>
        </p:nvSpPr>
        <p:spPr/>
        <p:txBody>
          <a:bodyPr/>
          <a:lstStyle/>
          <a:p>
            <a:fld id="{140EC104-1C1B-4A13-A57B-100617C898A0}" type="datetimeFigureOut">
              <a:rPr lang="hr-HR" smtClean="0"/>
              <a:t>8.9.2024.</a:t>
            </a:fld>
            <a:endParaRPr lang="hr-HR"/>
          </a:p>
        </p:txBody>
      </p:sp>
      <p:sp>
        <p:nvSpPr>
          <p:cNvPr id="3" name="Rezervirano mjesto podnožja 2">
            <a:extLst>
              <a:ext uri="{FF2B5EF4-FFF2-40B4-BE49-F238E27FC236}">
                <a16:creationId xmlns:a16="http://schemas.microsoft.com/office/drawing/2014/main" id="{6B5231DD-5990-455D-A224-457AAF7A034C}"/>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F03EE968-746B-420E-BC9E-B8F37A2CBB49}"/>
              </a:ext>
            </a:extLst>
          </p:cNvPr>
          <p:cNvSpPr>
            <a:spLocks noGrp="1"/>
          </p:cNvSpPr>
          <p:nvPr>
            <p:ph type="sldNum" sz="quarter" idx="12"/>
          </p:nvPr>
        </p:nvSpPr>
        <p:spPr/>
        <p:txBody>
          <a:bodyPr/>
          <a:lstStyle/>
          <a:p>
            <a:fld id="{61494C38-1527-4022-AF05-3CF7745A671F}" type="slidenum">
              <a:rPr lang="hr-HR" smtClean="0"/>
              <a:t>‹#›</a:t>
            </a:fld>
            <a:endParaRPr lang="hr-HR"/>
          </a:p>
        </p:txBody>
      </p:sp>
    </p:spTree>
    <p:extLst>
      <p:ext uri="{BB962C8B-B14F-4D97-AF65-F5344CB8AC3E}">
        <p14:creationId xmlns:p14="http://schemas.microsoft.com/office/powerpoint/2010/main" val="2251166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41AE71B-E48C-4851-B796-06DAB56165E6}"/>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EB608B14-90FB-416B-8755-FFF273BBE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415FB84A-4084-4E50-BA96-0A07CB1B6A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CF86F834-1168-47BC-AFF4-2E627166E3CE}"/>
              </a:ext>
            </a:extLst>
          </p:cNvPr>
          <p:cNvSpPr>
            <a:spLocks noGrp="1"/>
          </p:cNvSpPr>
          <p:nvPr>
            <p:ph type="dt" sz="half" idx="10"/>
          </p:nvPr>
        </p:nvSpPr>
        <p:spPr/>
        <p:txBody>
          <a:bodyPr/>
          <a:lstStyle/>
          <a:p>
            <a:fld id="{140EC104-1C1B-4A13-A57B-100617C898A0}" type="datetimeFigureOut">
              <a:rPr lang="hr-HR" smtClean="0"/>
              <a:t>8.9.2024.</a:t>
            </a:fld>
            <a:endParaRPr lang="hr-HR"/>
          </a:p>
        </p:txBody>
      </p:sp>
      <p:sp>
        <p:nvSpPr>
          <p:cNvPr id="6" name="Rezervirano mjesto podnožja 5">
            <a:extLst>
              <a:ext uri="{FF2B5EF4-FFF2-40B4-BE49-F238E27FC236}">
                <a16:creationId xmlns:a16="http://schemas.microsoft.com/office/drawing/2014/main" id="{866FEE03-C7B9-4CF4-B559-C5ED5C56187D}"/>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2F64AF8B-09FA-468F-BE62-6D0E6ED21D0E}"/>
              </a:ext>
            </a:extLst>
          </p:cNvPr>
          <p:cNvSpPr>
            <a:spLocks noGrp="1"/>
          </p:cNvSpPr>
          <p:nvPr>
            <p:ph type="sldNum" sz="quarter" idx="12"/>
          </p:nvPr>
        </p:nvSpPr>
        <p:spPr/>
        <p:txBody>
          <a:bodyPr/>
          <a:lstStyle/>
          <a:p>
            <a:fld id="{61494C38-1527-4022-AF05-3CF7745A671F}" type="slidenum">
              <a:rPr lang="hr-HR" smtClean="0"/>
              <a:t>‹#›</a:t>
            </a:fld>
            <a:endParaRPr lang="hr-HR"/>
          </a:p>
        </p:txBody>
      </p:sp>
    </p:spTree>
    <p:extLst>
      <p:ext uri="{BB962C8B-B14F-4D97-AF65-F5344CB8AC3E}">
        <p14:creationId xmlns:p14="http://schemas.microsoft.com/office/powerpoint/2010/main" val="2161551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CF15D66-1AD9-4B6B-BE91-C77DDA679BE0}"/>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720E8501-3B30-4C45-B302-E5AED7D32F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06EB34AE-BB12-4C48-A4A2-F52C2EC91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BFB6BD8F-DAA5-4D0D-A722-3955805610E8}"/>
              </a:ext>
            </a:extLst>
          </p:cNvPr>
          <p:cNvSpPr>
            <a:spLocks noGrp="1"/>
          </p:cNvSpPr>
          <p:nvPr>
            <p:ph type="dt" sz="half" idx="10"/>
          </p:nvPr>
        </p:nvSpPr>
        <p:spPr/>
        <p:txBody>
          <a:bodyPr/>
          <a:lstStyle/>
          <a:p>
            <a:fld id="{140EC104-1C1B-4A13-A57B-100617C898A0}" type="datetimeFigureOut">
              <a:rPr lang="hr-HR" smtClean="0"/>
              <a:t>8.9.2024.</a:t>
            </a:fld>
            <a:endParaRPr lang="hr-HR"/>
          </a:p>
        </p:txBody>
      </p:sp>
      <p:sp>
        <p:nvSpPr>
          <p:cNvPr id="6" name="Rezervirano mjesto podnožja 5">
            <a:extLst>
              <a:ext uri="{FF2B5EF4-FFF2-40B4-BE49-F238E27FC236}">
                <a16:creationId xmlns:a16="http://schemas.microsoft.com/office/drawing/2014/main" id="{709AAE76-6D44-411C-AFB8-6D8D8FD55A16}"/>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BAD03825-3FF4-40EE-9EDC-BB9430DABA82}"/>
              </a:ext>
            </a:extLst>
          </p:cNvPr>
          <p:cNvSpPr>
            <a:spLocks noGrp="1"/>
          </p:cNvSpPr>
          <p:nvPr>
            <p:ph type="sldNum" sz="quarter" idx="12"/>
          </p:nvPr>
        </p:nvSpPr>
        <p:spPr/>
        <p:txBody>
          <a:bodyPr/>
          <a:lstStyle/>
          <a:p>
            <a:fld id="{61494C38-1527-4022-AF05-3CF7745A671F}" type="slidenum">
              <a:rPr lang="hr-HR" smtClean="0"/>
              <a:t>‹#›</a:t>
            </a:fld>
            <a:endParaRPr lang="hr-HR"/>
          </a:p>
        </p:txBody>
      </p:sp>
    </p:spTree>
    <p:extLst>
      <p:ext uri="{BB962C8B-B14F-4D97-AF65-F5344CB8AC3E}">
        <p14:creationId xmlns:p14="http://schemas.microsoft.com/office/powerpoint/2010/main" val="369747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82411F61-612D-44CA-B424-C57F7E61F6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52745B08-1646-44AB-9537-43580834C3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5D2BE5DD-098E-434D-801E-3443C9379A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EC104-1C1B-4A13-A57B-100617C898A0}" type="datetimeFigureOut">
              <a:rPr lang="hr-HR" smtClean="0"/>
              <a:t>8.9.2024.</a:t>
            </a:fld>
            <a:endParaRPr lang="hr-HR"/>
          </a:p>
        </p:txBody>
      </p:sp>
      <p:sp>
        <p:nvSpPr>
          <p:cNvPr id="5" name="Rezervirano mjesto podnožja 4">
            <a:extLst>
              <a:ext uri="{FF2B5EF4-FFF2-40B4-BE49-F238E27FC236}">
                <a16:creationId xmlns:a16="http://schemas.microsoft.com/office/drawing/2014/main" id="{F5FC186E-4D8B-4073-8BE0-7D79E7E021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2AE5DADF-4915-4EEA-B009-CE3D40E4E6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94C38-1527-4022-AF05-3CF7745A671F}" type="slidenum">
              <a:rPr lang="hr-HR" smtClean="0"/>
              <a:t>‹#›</a:t>
            </a:fld>
            <a:endParaRPr lang="hr-HR"/>
          </a:p>
        </p:txBody>
      </p:sp>
    </p:spTree>
    <p:extLst>
      <p:ext uri="{BB962C8B-B14F-4D97-AF65-F5344CB8AC3E}">
        <p14:creationId xmlns:p14="http://schemas.microsoft.com/office/powerpoint/2010/main" val="1197107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facebook.com/watch/?v=261185584218784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p4WG_y7owmM" TargetMode="External"/><Relationship Id="rId2" Type="http://schemas.openxmlformats.org/officeDocument/2006/relationships/hyperlink" Target="https://www.youtube.com/watch?v=_9pfbgpYDsk" TargetMode="External"/><Relationship Id="rId1" Type="http://schemas.openxmlformats.org/officeDocument/2006/relationships/slideLayout" Target="../slideLayouts/slideLayout2.xml"/><Relationship Id="rId4" Type="http://schemas.openxmlformats.org/officeDocument/2006/relationships/hyperlink" Target="https://www.youtube.com/watch?v=tSi6Dn1H36Y"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C4F7D4-7B4F-4D2F-B05C-A8D2EB9A3E2C}"/>
              </a:ext>
            </a:extLst>
          </p:cNvPr>
          <p:cNvSpPr>
            <a:spLocks noGrp="1"/>
          </p:cNvSpPr>
          <p:nvPr>
            <p:ph type="ctrTitle"/>
          </p:nvPr>
        </p:nvSpPr>
        <p:spPr/>
        <p:txBody>
          <a:bodyPr>
            <a:normAutofit/>
          </a:bodyPr>
          <a:lstStyle/>
          <a:p>
            <a:r>
              <a:rPr lang="hr-HR" dirty="0"/>
              <a:t>Uvodno ponavljanje nastavnih sadržaja 7. razreda</a:t>
            </a:r>
          </a:p>
        </p:txBody>
      </p:sp>
      <p:sp>
        <p:nvSpPr>
          <p:cNvPr id="3" name="Podnaslov 2">
            <a:extLst>
              <a:ext uri="{FF2B5EF4-FFF2-40B4-BE49-F238E27FC236}">
                <a16:creationId xmlns:a16="http://schemas.microsoft.com/office/drawing/2014/main" id="{DE3BC7E7-42C6-465F-91A5-CFD179F4DD17}"/>
              </a:ext>
            </a:extLst>
          </p:cNvPr>
          <p:cNvSpPr>
            <a:spLocks noGrp="1"/>
          </p:cNvSpPr>
          <p:nvPr>
            <p:ph type="subTitle" idx="1"/>
          </p:nvPr>
        </p:nvSpPr>
        <p:spPr/>
        <p:txBody>
          <a:bodyPr/>
          <a:lstStyle/>
          <a:p>
            <a:endParaRPr lang="hr-HR" dirty="0"/>
          </a:p>
        </p:txBody>
      </p:sp>
    </p:spTree>
    <p:extLst>
      <p:ext uri="{BB962C8B-B14F-4D97-AF65-F5344CB8AC3E}">
        <p14:creationId xmlns:p14="http://schemas.microsoft.com/office/powerpoint/2010/main" val="3235142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906666CC-9387-41C9-AC13-4C2827180355}"/>
              </a:ext>
            </a:extLst>
          </p:cNvPr>
          <p:cNvSpPr>
            <a:spLocks noGrp="1"/>
          </p:cNvSpPr>
          <p:nvPr>
            <p:ph type="title"/>
          </p:nvPr>
        </p:nvSpPr>
        <p:spPr>
          <a:xfrm>
            <a:off x="6094105" y="802955"/>
            <a:ext cx="4977976" cy="1454051"/>
          </a:xfrm>
        </p:spPr>
        <p:txBody>
          <a:bodyPr vert="horz" lIns="91440" tIns="45720" rIns="91440" bIns="45720" rtlCol="0">
            <a:normAutofit/>
          </a:bodyPr>
          <a:lstStyle/>
          <a:p>
            <a:r>
              <a:rPr lang="en-US" altLang="sr-Latn-RS">
                <a:solidFill>
                  <a:srgbClr val="000000"/>
                </a:solidFill>
              </a:rPr>
              <a:t>ZADATAK – POGODI SLIKU</a:t>
            </a:r>
            <a:endParaRPr lang="en-US">
              <a:solidFill>
                <a:srgbClr val="000000"/>
              </a:solidFill>
            </a:endParaRPr>
          </a:p>
        </p:txBody>
      </p:sp>
      <p:sp>
        <p:nvSpPr>
          <p:cNvPr id="2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Rezervirano mjesto sadržaja 6" descr="Slika na kojoj se prikazuje osoba, žena, držanje, fotografija&#10;&#10;Opis je automatski generiran">
            <a:extLst>
              <a:ext uri="{FF2B5EF4-FFF2-40B4-BE49-F238E27FC236}">
                <a16:creationId xmlns:a16="http://schemas.microsoft.com/office/drawing/2014/main" id="{ADD5D77C-24B0-4912-8A50-1DDCAE13216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 b="16791"/>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8" name="Content Placeholder 17">
            <a:extLst>
              <a:ext uri="{FF2B5EF4-FFF2-40B4-BE49-F238E27FC236}">
                <a16:creationId xmlns:a16="http://schemas.microsoft.com/office/drawing/2014/main" id="{5691014F-6D62-4023-AB29-3D948E6EE961}"/>
              </a:ext>
            </a:extLst>
          </p:cNvPr>
          <p:cNvSpPr>
            <a:spLocks noGrp="1"/>
          </p:cNvSpPr>
          <p:nvPr>
            <p:ph idx="1"/>
          </p:nvPr>
        </p:nvSpPr>
        <p:spPr>
          <a:xfrm>
            <a:off x="6090574" y="2421682"/>
            <a:ext cx="4977578" cy="3639289"/>
          </a:xfrm>
        </p:spPr>
        <p:txBody>
          <a:bodyPr anchor="ctr">
            <a:normAutofit/>
          </a:bodyPr>
          <a:lstStyle/>
          <a:p>
            <a:endParaRPr lang="en-US" sz="2000">
              <a:solidFill>
                <a:srgbClr val="000000"/>
              </a:solidFill>
            </a:endParaRPr>
          </a:p>
        </p:txBody>
      </p:sp>
    </p:spTree>
    <p:extLst>
      <p:ext uri="{BB962C8B-B14F-4D97-AF65-F5344CB8AC3E}">
        <p14:creationId xmlns:p14="http://schemas.microsoft.com/office/powerpoint/2010/main" val="3235366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Pravokutnik 5">
            <a:extLst>
              <a:ext uri="{FF2B5EF4-FFF2-40B4-BE49-F238E27FC236}">
                <a16:creationId xmlns:a16="http://schemas.microsoft.com/office/drawing/2014/main" id="{8B2946AC-1012-4191-9056-AC96573143F4}"/>
              </a:ext>
            </a:extLst>
          </p:cNvPr>
          <p:cNvSpPr/>
          <p:nvPr/>
        </p:nvSpPr>
        <p:spPr>
          <a:xfrm>
            <a:off x="8842248" y="1481328"/>
            <a:ext cx="2926080" cy="24688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altLang="sr-Latn-RS" sz="4000">
                <a:latin typeface="+mj-lt"/>
                <a:ea typeface="+mj-ea"/>
                <a:cs typeface="+mj-cs"/>
              </a:rPr>
              <a:t>ZADATAK – POGODI SLIKU</a:t>
            </a:r>
            <a:endParaRPr lang="en-US" sz="4000">
              <a:latin typeface="+mj-lt"/>
              <a:ea typeface="+mj-ea"/>
              <a:cs typeface="+mj-cs"/>
            </a:endParaRPr>
          </a:p>
        </p:txBody>
      </p:sp>
      <p:sp>
        <p:nvSpPr>
          <p:cNvPr id="37"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Shape 40">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Slika 2" descr="Slika na kojoj se prikazuje grupa, crtež, ljudi, fotografija&#10;&#10;Opis je automatski generiran">
            <a:extLst>
              <a:ext uri="{FF2B5EF4-FFF2-40B4-BE49-F238E27FC236}">
                <a16:creationId xmlns:a16="http://schemas.microsoft.com/office/drawing/2014/main" id="{9B7F0C75-AA1A-4C2A-97E5-AE43A331E502}"/>
              </a:ext>
            </a:extLst>
          </p:cNvPr>
          <p:cNvPicPr>
            <a:picLocks noChangeAspect="1"/>
          </p:cNvPicPr>
          <p:nvPr/>
        </p:nvPicPr>
        <p:blipFill rotWithShape="1">
          <a:blip r:embed="rId2">
            <a:extLst>
              <a:ext uri="{28A0092B-C50C-407E-A947-70E740481C1C}">
                <a14:useLocalDpi xmlns:a14="http://schemas.microsoft.com/office/drawing/2010/main" val="0"/>
              </a:ext>
            </a:extLst>
          </a:blip>
          <a:srcRect l="2163" r="4139" b="2"/>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290544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3B192E2-5BAA-4B7A-8B3C-B3EDE28AA042}"/>
              </a:ext>
            </a:extLst>
          </p:cNvPr>
          <p:cNvSpPr>
            <a:spLocks noGrp="1"/>
          </p:cNvSpPr>
          <p:nvPr>
            <p:ph type="title"/>
          </p:nvPr>
        </p:nvSpPr>
        <p:spPr/>
        <p:txBody>
          <a:bodyPr/>
          <a:lstStyle/>
          <a:p>
            <a:r>
              <a:rPr lang="hr-HR" dirty="0"/>
              <a:t>ZADATAK  – DA ILI NE</a:t>
            </a:r>
          </a:p>
        </p:txBody>
      </p:sp>
      <p:sp>
        <p:nvSpPr>
          <p:cNvPr id="3" name="Rezervirano mjesto sadržaja 2">
            <a:extLst>
              <a:ext uri="{FF2B5EF4-FFF2-40B4-BE49-F238E27FC236}">
                <a16:creationId xmlns:a16="http://schemas.microsoft.com/office/drawing/2014/main" id="{2234F773-EA6B-4A44-B811-FB91834CCD67}"/>
              </a:ext>
            </a:extLst>
          </p:cNvPr>
          <p:cNvSpPr>
            <a:spLocks noGrp="1"/>
          </p:cNvSpPr>
          <p:nvPr>
            <p:ph idx="1"/>
          </p:nvPr>
        </p:nvSpPr>
        <p:spPr/>
        <p:txBody>
          <a:bodyPr/>
          <a:lstStyle/>
          <a:p>
            <a:pPr>
              <a:buFont typeface="Courier New" panose="02070309020205020404" pitchFamily="49" charset="0"/>
              <a:buChar char="o"/>
            </a:pPr>
            <a:r>
              <a:rPr lang="hr-HR" dirty="0"/>
              <a:t>Ljudevit Gaj objavio je 1830. godine knjižicu </a:t>
            </a:r>
            <a:r>
              <a:rPr lang="hr-HR" i="1" dirty="0"/>
              <a:t>Kratka osnova </a:t>
            </a:r>
            <a:r>
              <a:rPr lang="hr-HR" i="1" dirty="0" err="1"/>
              <a:t>horvatsko</a:t>
            </a:r>
            <a:r>
              <a:rPr lang="hr-HR" i="1" dirty="0"/>
              <a:t>-slavenskoga </a:t>
            </a:r>
            <a:r>
              <a:rPr lang="hr-HR" i="1" dirty="0" err="1"/>
              <a:t>pravopisanja</a:t>
            </a:r>
            <a:r>
              <a:rPr lang="hr-HR" dirty="0"/>
              <a:t>. </a:t>
            </a:r>
          </a:p>
          <a:p>
            <a:pPr>
              <a:buFont typeface="Courier New" panose="02070309020205020404" pitchFamily="49" charset="0"/>
              <a:buChar char="o"/>
            </a:pPr>
            <a:r>
              <a:rPr lang="hr-HR" dirty="0"/>
              <a:t>Beethoven je jednu od svojih simfonija želio posvetiti Napoleonu.</a:t>
            </a:r>
            <a:endParaRPr lang="hr-HR" altLang="sr-Latn-RS" dirty="0"/>
          </a:p>
          <a:p>
            <a:r>
              <a:rPr lang="hr-HR" dirty="0"/>
              <a:t>Stjepan Radić bio je slovenski političar. </a:t>
            </a:r>
          </a:p>
          <a:p>
            <a:r>
              <a:rPr lang="hr-HR" dirty="0"/>
              <a:t>Thomas Alva Edison izumio je fonograf, napravu za snimanje i reprodukciju zvuka. </a:t>
            </a:r>
          </a:p>
          <a:p>
            <a:r>
              <a:rPr lang="hr-HR" dirty="0"/>
              <a:t>Njemačka se u ratovanju prva koristila bojnim otrovima. </a:t>
            </a:r>
          </a:p>
          <a:p>
            <a:r>
              <a:rPr lang="hr-HR" dirty="0"/>
              <a:t>Mobilizacija</a:t>
            </a:r>
            <a:r>
              <a:rPr lang="hr-HR" b="1" dirty="0"/>
              <a:t> </a:t>
            </a:r>
            <a:r>
              <a:rPr lang="hr-HR" dirty="0"/>
              <a:t>je preobrazba oružanih snaga iz mirnodopskog u ratno stanje. </a:t>
            </a:r>
          </a:p>
        </p:txBody>
      </p:sp>
    </p:spTree>
    <p:extLst>
      <p:ext uri="{BB962C8B-B14F-4D97-AF65-F5344CB8AC3E}">
        <p14:creationId xmlns:p14="http://schemas.microsoft.com/office/powerpoint/2010/main" val="336546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Rezervirano mjesto sadržaja 3" descr="Slika na kojoj se prikazuje zgrada, na otvorenom, staro, kolica&#10;&#10;Opis je automatski generiran">
            <a:extLst>
              <a:ext uri="{FF2B5EF4-FFF2-40B4-BE49-F238E27FC236}">
                <a16:creationId xmlns:a16="http://schemas.microsoft.com/office/drawing/2014/main" id="{FFBFCAA2-8320-473F-B91F-E7952D716C3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846" b="3128"/>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49A8C1F4-290B-4BF7-B3CD-2F45C251FFB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altLang="sr-Latn-RS" sz="3600">
                <a:solidFill>
                  <a:schemeClr val="tx1">
                    <a:lumMod val="85000"/>
                    <a:lumOff val="15000"/>
                  </a:schemeClr>
                </a:solidFill>
              </a:rPr>
              <a:t>ZADATAK – POGODI SLIKU</a:t>
            </a:r>
            <a:endParaRPr lang="en-US" sz="3600">
              <a:solidFill>
                <a:schemeClr val="tx1">
                  <a:lumMod val="85000"/>
                  <a:lumOff val="15000"/>
                </a:schemeClr>
              </a:solidFill>
            </a:endParaRPr>
          </a:p>
        </p:txBody>
      </p:sp>
      <p:cxnSp>
        <p:nvCxnSpPr>
          <p:cNvPr id="21" name="Straight Connector 2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334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Slika 2" descr="Slika na kojoj se prikazuje osoba, skulptura, zgrada, fotografija&#10;&#10;Opis je automatski generiran">
            <a:extLst>
              <a:ext uri="{FF2B5EF4-FFF2-40B4-BE49-F238E27FC236}">
                <a16:creationId xmlns:a16="http://schemas.microsoft.com/office/drawing/2014/main" id="{DB103A62-9F5A-4D25-BEC3-E4F6AE8DA1FB}"/>
              </a:ext>
            </a:extLst>
          </p:cNvPr>
          <p:cNvPicPr>
            <a:picLocks noChangeAspect="1"/>
          </p:cNvPicPr>
          <p:nvPr/>
        </p:nvPicPr>
        <p:blipFill rotWithShape="1">
          <a:blip r:embed="rId2">
            <a:extLst>
              <a:ext uri="{28A0092B-C50C-407E-A947-70E740481C1C}">
                <a14:useLocalDpi xmlns:a14="http://schemas.microsoft.com/office/drawing/2010/main" val="0"/>
              </a:ext>
            </a:extLst>
          </a:blip>
          <a:srcRect l="2800" t="9091" r="20498"/>
          <a:stretch/>
        </p:blipFill>
        <p:spPr>
          <a:xfrm>
            <a:off x="3523488" y="10"/>
            <a:ext cx="8668512" cy="6857990"/>
          </a:xfrm>
          <a:prstGeom prst="rect">
            <a:avLst/>
          </a:prstGeom>
        </p:spPr>
      </p:pic>
      <p:sp>
        <p:nvSpPr>
          <p:cNvPr id="28" name="Rectangle 2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ravokutnik 3">
            <a:extLst>
              <a:ext uri="{FF2B5EF4-FFF2-40B4-BE49-F238E27FC236}">
                <a16:creationId xmlns:a16="http://schemas.microsoft.com/office/drawing/2014/main" id="{E52D7DFD-9500-41A8-8452-293517652F9C}"/>
              </a:ext>
            </a:extLst>
          </p:cNvPr>
          <p:cNvSpPr/>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altLang="sr-Latn-RS" sz="4800" dirty="0">
                <a:latin typeface="+mj-lt"/>
                <a:ea typeface="+mj-ea"/>
                <a:cs typeface="+mj-cs"/>
              </a:rPr>
              <a:t>ZADATAK – POGODI SLIKU</a:t>
            </a:r>
            <a:endParaRPr lang="en-US" sz="4800" dirty="0">
              <a:latin typeface="+mj-lt"/>
              <a:ea typeface="+mj-ea"/>
              <a:cs typeface="+mj-cs"/>
            </a:endParaRPr>
          </a:p>
        </p:txBody>
      </p:sp>
      <p:sp>
        <p:nvSpPr>
          <p:cNvPr id="30" name="Rectangle 2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615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Pravokutnik 1">
            <a:extLst>
              <a:ext uri="{FF2B5EF4-FFF2-40B4-BE49-F238E27FC236}">
                <a16:creationId xmlns:a16="http://schemas.microsoft.com/office/drawing/2014/main" id="{D86AEBE3-D646-4D5D-B730-20D1B0F0B446}"/>
              </a:ext>
            </a:extLst>
          </p:cNvPr>
          <p:cNvSpPr/>
          <p:nvPr/>
        </p:nvSpPr>
        <p:spPr>
          <a:xfrm>
            <a:off x="1460597" y="6172201"/>
            <a:ext cx="9270806" cy="685799"/>
          </a:xfrm>
          <a:prstGeom prst="rect">
            <a:avLst/>
          </a:prstGeom>
          <a:solidFill>
            <a:srgbClr val="000000">
              <a:alpha val="50000"/>
            </a:srgbClr>
          </a:solidFill>
          <a:ln>
            <a:noFill/>
          </a:ln>
        </p:spPr>
        <p:txBody>
          <a:bodyPr wrap="square">
            <a:noAutofit/>
          </a:bodyPr>
          <a:lstStyle/>
          <a:p>
            <a:pPr algn="ctr">
              <a:lnSpc>
                <a:spcPct val="90000"/>
              </a:lnSpc>
              <a:spcBef>
                <a:spcPct val="0"/>
              </a:spcBef>
              <a:spcAft>
                <a:spcPts val="600"/>
              </a:spcAft>
            </a:pPr>
            <a:r>
              <a:rPr lang="en-US" altLang="sr-Latn-RS" sz="1300">
                <a:solidFill>
                  <a:srgbClr val="FFFFFF"/>
                </a:solidFill>
              </a:rPr>
              <a:t>ZADATAK – POGODI SLIKU</a:t>
            </a:r>
            <a:endParaRPr lang="en-US" sz="1300">
              <a:solidFill>
                <a:srgbClr val="FFFFFF"/>
              </a:solidFill>
            </a:endParaRPr>
          </a:p>
        </p:txBody>
      </p:sp>
      <p:pic>
        <p:nvPicPr>
          <p:cNvPr id="5" name="Slika 4" descr="Slika na kojoj se prikazuje na otvorenom, tekst, trava, sjedenje&#10;&#10;Opis je automatski generiran">
            <a:extLst>
              <a:ext uri="{FF2B5EF4-FFF2-40B4-BE49-F238E27FC236}">
                <a16:creationId xmlns:a16="http://schemas.microsoft.com/office/drawing/2014/main" id="{2E78B546-1315-41AE-83D6-580FC0C94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4637" y="493679"/>
            <a:ext cx="6913125" cy="5184843"/>
          </a:xfrm>
          <a:prstGeom prst="rect">
            <a:avLst/>
          </a:prstGeom>
        </p:spPr>
      </p:pic>
    </p:spTree>
    <p:extLst>
      <p:ext uri="{BB962C8B-B14F-4D97-AF65-F5344CB8AC3E}">
        <p14:creationId xmlns:p14="http://schemas.microsoft.com/office/powerpoint/2010/main" val="3061754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21E2FCB-9FB9-4AD6-A8BB-1AC4413B6636}"/>
              </a:ext>
            </a:extLst>
          </p:cNvPr>
          <p:cNvSpPr>
            <a:spLocks noGrp="1"/>
          </p:cNvSpPr>
          <p:nvPr>
            <p:ph type="title"/>
          </p:nvPr>
        </p:nvSpPr>
        <p:spPr/>
        <p:txBody>
          <a:bodyPr/>
          <a:lstStyle/>
          <a:p>
            <a:r>
              <a:rPr lang="hr-HR" altLang="sr-Latn-RS" dirty="0"/>
              <a:t>ZADATAK – ABC PITALICE</a:t>
            </a:r>
            <a:endParaRPr lang="hr-HR" dirty="0"/>
          </a:p>
        </p:txBody>
      </p:sp>
      <p:sp>
        <p:nvSpPr>
          <p:cNvPr id="3" name="Rezervirano mjesto sadržaja 2">
            <a:extLst>
              <a:ext uri="{FF2B5EF4-FFF2-40B4-BE49-F238E27FC236}">
                <a16:creationId xmlns:a16="http://schemas.microsoft.com/office/drawing/2014/main" id="{B11FCCE8-2197-4D5E-A92D-3185B15C9ABD}"/>
              </a:ext>
            </a:extLst>
          </p:cNvPr>
          <p:cNvSpPr>
            <a:spLocks noGrp="1"/>
          </p:cNvSpPr>
          <p:nvPr>
            <p:ph idx="1"/>
          </p:nvPr>
        </p:nvSpPr>
        <p:spPr/>
        <p:txBody>
          <a:bodyPr>
            <a:normAutofit lnSpcReduction="10000"/>
          </a:bodyPr>
          <a:lstStyle/>
          <a:p>
            <a:pPr marL="0" indent="0">
              <a:buNone/>
            </a:pPr>
            <a:r>
              <a:rPr lang="hr-HR" altLang="sr-Latn-RS" dirty="0">
                <a:latin typeface="Calibri" panose="020F0502020204030204" pitchFamily="34" charset="0"/>
                <a:cs typeface="Calibri" panose="020F0502020204030204" pitchFamily="34" charset="0"/>
              </a:rPr>
              <a:t>Napoleon Bonaparte doživio je poraz u:</a:t>
            </a:r>
          </a:p>
          <a:p>
            <a:pPr marL="0" indent="0">
              <a:buNone/>
            </a:pPr>
            <a:r>
              <a:rPr lang="hr-HR" altLang="sr-Latn-RS" dirty="0">
                <a:latin typeface="Calibri" panose="020F0502020204030204" pitchFamily="34" charset="0"/>
                <a:cs typeface="Calibri" panose="020F0502020204030204" pitchFamily="34" charset="0"/>
              </a:rPr>
              <a:t>a) Bugarskoj</a:t>
            </a:r>
          </a:p>
          <a:p>
            <a:pPr>
              <a:buNone/>
            </a:pPr>
            <a:r>
              <a:rPr lang="hr-HR" altLang="sr-Latn-RS" dirty="0">
                <a:latin typeface="Calibri" panose="020F0502020204030204" pitchFamily="34" charset="0"/>
                <a:cs typeface="Calibri" panose="020F0502020204030204" pitchFamily="34" charset="0"/>
              </a:rPr>
              <a:t>b) Njemačkoj</a:t>
            </a:r>
          </a:p>
          <a:p>
            <a:pPr>
              <a:buNone/>
            </a:pPr>
            <a:r>
              <a:rPr lang="hr-HR" altLang="sr-Latn-RS" dirty="0">
                <a:latin typeface="Calibri" panose="020F0502020204030204" pitchFamily="34" charset="0"/>
                <a:cs typeface="Calibri" panose="020F0502020204030204" pitchFamily="34" charset="0"/>
              </a:rPr>
              <a:t>c) Rusiji</a:t>
            </a:r>
          </a:p>
          <a:p>
            <a:pPr>
              <a:buNone/>
            </a:pPr>
            <a:endParaRPr lang="hr-HR" altLang="sr-Latn-RS" dirty="0">
              <a:solidFill>
                <a:schemeClr val="tx2"/>
              </a:solidFill>
              <a:latin typeface="Calibri" panose="020F0502020204030204" pitchFamily="34" charset="0"/>
              <a:cs typeface="Calibri" panose="020F0502020204030204" pitchFamily="34" charset="0"/>
            </a:endParaRPr>
          </a:p>
          <a:p>
            <a:pPr>
              <a:buNone/>
            </a:pPr>
            <a:r>
              <a:rPr lang="hr-HR" altLang="sr-Latn-RS" dirty="0">
                <a:latin typeface="Calibri" panose="020F0502020204030204" pitchFamily="34" charset="0"/>
                <a:cs typeface="Calibri" panose="020F0502020204030204" pitchFamily="34" charset="0"/>
              </a:rPr>
              <a:t> Ivan Mažuranić nazvan je:</a:t>
            </a:r>
          </a:p>
          <a:p>
            <a:pPr marL="514350" indent="-514350">
              <a:buFontTx/>
              <a:buAutoNum type="alphaLcParenR"/>
            </a:pPr>
            <a:r>
              <a:rPr lang="hr-HR" altLang="sr-Latn-RS" dirty="0">
                <a:latin typeface="Calibri" panose="020F0502020204030204" pitchFamily="34" charset="0"/>
                <a:cs typeface="Calibri" panose="020F0502020204030204" pitchFamily="34" charset="0"/>
              </a:rPr>
              <a:t>Ban plemić</a:t>
            </a:r>
          </a:p>
          <a:p>
            <a:pPr marL="514350" indent="-514350">
              <a:buFontTx/>
              <a:buAutoNum type="alphaLcParenR"/>
            </a:pPr>
            <a:r>
              <a:rPr lang="hr-HR" altLang="sr-Latn-RS" dirty="0">
                <a:latin typeface="Calibri" panose="020F0502020204030204" pitchFamily="34" charset="0"/>
                <a:cs typeface="Calibri" panose="020F0502020204030204" pitchFamily="34" charset="0"/>
              </a:rPr>
              <a:t>Ban pučanin</a:t>
            </a:r>
          </a:p>
          <a:p>
            <a:pPr marL="514350" indent="-514350">
              <a:buFontTx/>
              <a:buAutoNum type="alphaLcParenR"/>
            </a:pPr>
            <a:r>
              <a:rPr lang="hr-HR" altLang="sr-Latn-RS" dirty="0">
                <a:latin typeface="Calibri" panose="020F0502020204030204" pitchFamily="34" charset="0"/>
                <a:cs typeface="Calibri" panose="020F0502020204030204" pitchFamily="34" charset="0"/>
              </a:rPr>
              <a:t>Ban velikaš</a:t>
            </a:r>
          </a:p>
          <a:p>
            <a:endParaRPr lang="hr-HR" dirty="0"/>
          </a:p>
        </p:txBody>
      </p:sp>
    </p:spTree>
    <p:extLst>
      <p:ext uri="{BB962C8B-B14F-4D97-AF65-F5344CB8AC3E}">
        <p14:creationId xmlns:p14="http://schemas.microsoft.com/office/powerpoint/2010/main" val="2666820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21E2FCB-9FB9-4AD6-A8BB-1AC4413B6636}"/>
              </a:ext>
            </a:extLst>
          </p:cNvPr>
          <p:cNvSpPr>
            <a:spLocks noGrp="1"/>
          </p:cNvSpPr>
          <p:nvPr>
            <p:ph type="title"/>
          </p:nvPr>
        </p:nvSpPr>
        <p:spPr/>
        <p:txBody>
          <a:bodyPr/>
          <a:lstStyle/>
          <a:p>
            <a:r>
              <a:rPr lang="hr-HR" altLang="sr-Latn-RS" dirty="0"/>
              <a:t>ZADATAK – ABC PITALICE</a:t>
            </a:r>
            <a:endParaRPr lang="hr-HR" dirty="0"/>
          </a:p>
        </p:txBody>
      </p:sp>
      <p:sp>
        <p:nvSpPr>
          <p:cNvPr id="3" name="Rezervirano mjesto sadržaja 2">
            <a:extLst>
              <a:ext uri="{FF2B5EF4-FFF2-40B4-BE49-F238E27FC236}">
                <a16:creationId xmlns:a16="http://schemas.microsoft.com/office/drawing/2014/main" id="{B11FCCE8-2197-4D5E-A92D-3185B15C9ABD}"/>
              </a:ext>
            </a:extLst>
          </p:cNvPr>
          <p:cNvSpPr>
            <a:spLocks noGrp="1"/>
          </p:cNvSpPr>
          <p:nvPr>
            <p:ph idx="1"/>
          </p:nvPr>
        </p:nvSpPr>
        <p:spPr/>
        <p:txBody>
          <a:bodyPr>
            <a:normAutofit lnSpcReduction="10000"/>
          </a:bodyPr>
          <a:lstStyle/>
          <a:p>
            <a:pPr marL="0" indent="0">
              <a:buNone/>
            </a:pPr>
            <a:r>
              <a:rPr lang="hr-HR" altLang="sr-Latn-RS" dirty="0">
                <a:latin typeface="Calibri" panose="020F0502020204030204" pitchFamily="34" charset="0"/>
                <a:cs typeface="Calibri" panose="020F0502020204030204" pitchFamily="34" charset="0"/>
              </a:rPr>
              <a:t>Grof Janko Drašković objavo je knjižicu:</a:t>
            </a:r>
          </a:p>
          <a:p>
            <a:pPr marL="0" indent="0">
              <a:buNone/>
            </a:pPr>
            <a:r>
              <a:rPr lang="hr-HR" altLang="sr-Latn-RS" dirty="0">
                <a:latin typeface="Calibri" panose="020F0502020204030204" pitchFamily="34" charset="0"/>
                <a:cs typeface="Calibri" panose="020F0502020204030204" pitchFamily="34" charset="0"/>
              </a:rPr>
              <a:t>a) Disertacija</a:t>
            </a:r>
          </a:p>
          <a:p>
            <a:pPr>
              <a:buNone/>
            </a:pPr>
            <a:r>
              <a:rPr lang="hr-HR" altLang="sr-Latn-RS" dirty="0">
                <a:latin typeface="Calibri" panose="020F0502020204030204" pitchFamily="34" charset="0"/>
                <a:cs typeface="Calibri" panose="020F0502020204030204" pitchFamily="34" charset="0"/>
              </a:rPr>
              <a:t>b) Kratka osnova hrvatskog slavonskog </a:t>
            </a:r>
            <a:r>
              <a:rPr lang="hr-HR" altLang="sr-Latn-RS" dirty="0" err="1">
                <a:latin typeface="Calibri" panose="020F0502020204030204" pitchFamily="34" charset="0"/>
                <a:cs typeface="Calibri" panose="020F0502020204030204" pitchFamily="34" charset="0"/>
              </a:rPr>
              <a:t>pravopisanja</a:t>
            </a:r>
            <a:endParaRPr lang="hr-HR" altLang="sr-Latn-RS" dirty="0">
              <a:latin typeface="Calibri" panose="020F0502020204030204" pitchFamily="34" charset="0"/>
              <a:cs typeface="Calibri" panose="020F0502020204030204" pitchFamily="34" charset="0"/>
            </a:endParaRPr>
          </a:p>
          <a:p>
            <a:pPr>
              <a:buNone/>
            </a:pPr>
            <a:r>
              <a:rPr lang="hr-HR" altLang="sr-Latn-RS" dirty="0">
                <a:latin typeface="Calibri" panose="020F0502020204030204" pitchFamily="34" charset="0"/>
                <a:cs typeface="Calibri" panose="020F0502020204030204" pitchFamily="34" charset="0"/>
              </a:rPr>
              <a:t>c) </a:t>
            </a:r>
            <a:r>
              <a:rPr lang="hr-HR" altLang="sr-Latn-RS" dirty="0" err="1">
                <a:latin typeface="Calibri" panose="020F0502020204030204" pitchFamily="34" charset="0"/>
                <a:cs typeface="Calibri" panose="020F0502020204030204" pitchFamily="34" charset="0"/>
              </a:rPr>
              <a:t>Načertanije</a:t>
            </a:r>
            <a:endParaRPr lang="hr-HR" altLang="sr-Latn-RS" dirty="0">
              <a:latin typeface="Calibri" panose="020F0502020204030204" pitchFamily="34" charset="0"/>
              <a:cs typeface="Calibri" panose="020F0502020204030204" pitchFamily="34" charset="0"/>
            </a:endParaRPr>
          </a:p>
          <a:p>
            <a:pPr>
              <a:buNone/>
            </a:pPr>
            <a:endParaRPr lang="hr-HR" altLang="sr-Latn-RS" dirty="0">
              <a:solidFill>
                <a:schemeClr val="tx2"/>
              </a:solidFill>
              <a:latin typeface="Calibri" panose="020F0502020204030204" pitchFamily="34" charset="0"/>
              <a:cs typeface="Calibri" panose="020F0502020204030204" pitchFamily="34" charset="0"/>
            </a:endParaRPr>
          </a:p>
          <a:p>
            <a:pPr>
              <a:buNone/>
            </a:pPr>
            <a:r>
              <a:rPr lang="hr-HR" altLang="sr-Latn-RS" dirty="0">
                <a:latin typeface="Calibri" panose="020F0502020204030204" pitchFamily="34" charset="0"/>
                <a:cs typeface="Calibri" panose="020F0502020204030204" pitchFamily="34" charset="0"/>
              </a:rPr>
              <a:t> Zemlja koja je 1861. godine ukinula kmetstvo bila je</a:t>
            </a:r>
          </a:p>
          <a:p>
            <a:pPr marL="514350" indent="-514350">
              <a:buFontTx/>
              <a:buAutoNum type="alphaLcParenR"/>
            </a:pPr>
            <a:r>
              <a:rPr lang="hr-HR" altLang="sr-Latn-RS" dirty="0">
                <a:latin typeface="Calibri" panose="020F0502020204030204" pitchFamily="34" charset="0"/>
                <a:cs typeface="Calibri" panose="020F0502020204030204" pitchFamily="34" charset="0"/>
              </a:rPr>
              <a:t>Njemačka</a:t>
            </a:r>
          </a:p>
          <a:p>
            <a:pPr marL="514350" indent="-514350">
              <a:buFontTx/>
              <a:buAutoNum type="alphaLcParenR"/>
            </a:pPr>
            <a:r>
              <a:rPr lang="hr-HR" altLang="sr-Latn-RS" dirty="0">
                <a:latin typeface="Calibri" panose="020F0502020204030204" pitchFamily="34" charset="0"/>
                <a:cs typeface="Calibri" panose="020F0502020204030204" pitchFamily="34" charset="0"/>
              </a:rPr>
              <a:t>Habsburška Monarhija</a:t>
            </a:r>
          </a:p>
          <a:p>
            <a:pPr marL="514350" indent="-514350">
              <a:buFontTx/>
              <a:buAutoNum type="alphaLcParenR"/>
            </a:pPr>
            <a:r>
              <a:rPr lang="hr-HR" altLang="sr-Latn-RS" dirty="0">
                <a:latin typeface="Calibri" panose="020F0502020204030204" pitchFamily="34" charset="0"/>
                <a:cs typeface="Calibri" panose="020F0502020204030204" pitchFamily="34" charset="0"/>
              </a:rPr>
              <a:t>Rusko Carstvo</a:t>
            </a:r>
          </a:p>
          <a:p>
            <a:endParaRPr lang="hr-HR" dirty="0"/>
          </a:p>
        </p:txBody>
      </p:sp>
    </p:spTree>
    <p:extLst>
      <p:ext uri="{BB962C8B-B14F-4D97-AF65-F5344CB8AC3E}">
        <p14:creationId xmlns:p14="http://schemas.microsoft.com/office/powerpoint/2010/main" val="2597403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9CD2D09-B1BB-4DF5-9E1C-3D21B21ED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83355637-BA71-4F63-94C9-E77BF81BDF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Naslov 1">
            <a:extLst>
              <a:ext uri="{FF2B5EF4-FFF2-40B4-BE49-F238E27FC236}">
                <a16:creationId xmlns:a16="http://schemas.microsoft.com/office/drawing/2014/main" id="{49A8C1F4-290B-4BF7-B3CD-2F45C251FFB7}"/>
              </a:ext>
            </a:extLst>
          </p:cNvPr>
          <p:cNvSpPr>
            <a:spLocks noGrp="1"/>
          </p:cNvSpPr>
          <p:nvPr>
            <p:ph type="title"/>
          </p:nvPr>
        </p:nvSpPr>
        <p:spPr>
          <a:xfrm>
            <a:off x="804998" y="798445"/>
            <a:ext cx="4803636" cy="1311664"/>
          </a:xfrm>
        </p:spPr>
        <p:txBody>
          <a:bodyPr vert="horz" lIns="91440" tIns="45720" rIns="91440" bIns="45720" rtlCol="0">
            <a:normAutofit/>
          </a:bodyPr>
          <a:lstStyle/>
          <a:p>
            <a:r>
              <a:rPr lang="en-US" altLang="sr-Latn-RS">
                <a:solidFill>
                  <a:srgbClr val="000000"/>
                </a:solidFill>
              </a:rPr>
              <a:t>ZADATAK – POGODI SLIKU</a:t>
            </a:r>
            <a:endParaRPr lang="en-US">
              <a:solidFill>
                <a:srgbClr val="000000"/>
              </a:solidFill>
            </a:endParaRPr>
          </a:p>
        </p:txBody>
      </p:sp>
      <p:sp>
        <p:nvSpPr>
          <p:cNvPr id="70" name="Content Placeholder 69">
            <a:extLst>
              <a:ext uri="{FF2B5EF4-FFF2-40B4-BE49-F238E27FC236}">
                <a16:creationId xmlns:a16="http://schemas.microsoft.com/office/drawing/2014/main" id="{9DB3025D-14A4-4B01-A0A6-0F91029FE510}"/>
              </a:ext>
            </a:extLst>
          </p:cNvPr>
          <p:cNvSpPr>
            <a:spLocks noGrp="1"/>
          </p:cNvSpPr>
          <p:nvPr>
            <p:ph idx="1"/>
          </p:nvPr>
        </p:nvSpPr>
        <p:spPr>
          <a:xfrm>
            <a:off x="804997" y="2272143"/>
            <a:ext cx="4706803" cy="3788830"/>
          </a:xfrm>
        </p:spPr>
        <p:txBody>
          <a:bodyPr anchor="ctr">
            <a:normAutofit/>
          </a:bodyPr>
          <a:lstStyle/>
          <a:p>
            <a:endParaRPr lang="en-US" sz="2000">
              <a:solidFill>
                <a:srgbClr val="000000"/>
              </a:solidFill>
            </a:endParaRPr>
          </a:p>
        </p:txBody>
      </p:sp>
      <p:sp>
        <p:nvSpPr>
          <p:cNvPr id="77"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Rezervirano mjesto sadržaja 5" descr="Slika na kojoj se prikazuje muškarac, osoba, kravata, odjeća&#10;&#10;Opis je automatski generiran">
            <a:extLst>
              <a:ext uri="{FF2B5EF4-FFF2-40B4-BE49-F238E27FC236}">
                <a16:creationId xmlns:a16="http://schemas.microsoft.com/office/drawing/2014/main" id="{DEBD907A-33EC-4992-98C4-56E02F7CBD07}"/>
              </a:ext>
            </a:extLst>
          </p:cNvPr>
          <p:cNvPicPr>
            <a:picLocks noChangeAspect="1"/>
          </p:cNvPicPr>
          <p:nvPr/>
        </p:nvPicPr>
        <p:blipFill rotWithShape="1">
          <a:blip r:embed="rId3">
            <a:extLst>
              <a:ext uri="{28A0092B-C50C-407E-A947-70E740481C1C}">
                <a14:useLocalDpi xmlns:a14="http://schemas.microsoft.com/office/drawing/2010/main" val="0"/>
              </a:ext>
            </a:extLst>
          </a:blip>
          <a:srcRect r="3" b="10532"/>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2425242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Slika 2" descr="Slika na kojoj se prikazuje na otvorenom, stajanje, fotografija, nošenje&#10;&#10;Opis je automatski generiran">
            <a:extLst>
              <a:ext uri="{FF2B5EF4-FFF2-40B4-BE49-F238E27FC236}">
                <a16:creationId xmlns:a16="http://schemas.microsoft.com/office/drawing/2014/main" id="{1A6D745C-C944-485C-84C0-312FA2A9092A}"/>
              </a:ext>
            </a:extLst>
          </p:cNvPr>
          <p:cNvPicPr>
            <a:picLocks noChangeAspect="1"/>
          </p:cNvPicPr>
          <p:nvPr/>
        </p:nvPicPr>
        <p:blipFill rotWithShape="1">
          <a:blip r:embed="rId2">
            <a:extLst>
              <a:ext uri="{28A0092B-C50C-407E-A947-70E740481C1C}">
                <a14:useLocalDpi xmlns:a14="http://schemas.microsoft.com/office/drawing/2010/main" val="0"/>
              </a:ext>
            </a:extLst>
          </a:blip>
          <a:srcRect t="23903" r="9091" b="24313"/>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Naslov 1">
            <a:extLst>
              <a:ext uri="{FF2B5EF4-FFF2-40B4-BE49-F238E27FC236}">
                <a16:creationId xmlns:a16="http://schemas.microsoft.com/office/drawing/2014/main" id="{072A1EF7-5E48-4EDF-ABE4-63983B1F225B}"/>
              </a:ext>
            </a:extLst>
          </p:cNvPr>
          <p:cNvSpPr txBox="1">
            <a:spLocks/>
          </p:cNvSpPr>
          <p:nvPr/>
        </p:nvSpPr>
        <p:spPr>
          <a:xfrm>
            <a:off x="477981" y="1122363"/>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sr-Latn-RS" sz="4800"/>
              <a:t>ZADATAK – POGODI SLIKU</a:t>
            </a:r>
            <a:endParaRPr lang="en-US" sz="4800"/>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603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264020-C023-1015-092C-EC0383736A37}"/>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B82017BF-C965-2CE4-8E86-B2D57F29C886}"/>
              </a:ext>
            </a:extLst>
          </p:cNvPr>
          <p:cNvSpPr>
            <a:spLocks noGrp="1"/>
          </p:cNvSpPr>
          <p:nvPr>
            <p:ph idx="1"/>
          </p:nvPr>
        </p:nvSpPr>
        <p:spPr/>
        <p:txBody>
          <a:bodyPr/>
          <a:lstStyle/>
          <a:p>
            <a:r>
              <a:rPr lang="hr-HR" dirty="0">
                <a:hlinkClick r:id="rId2"/>
              </a:rPr>
              <a:t>https://www.facebook.com/watch/?v=2611855842187841</a:t>
            </a:r>
            <a:endParaRPr lang="hr-HR" dirty="0"/>
          </a:p>
          <a:p>
            <a:pPr marL="0" indent="0">
              <a:buNone/>
            </a:pPr>
            <a:r>
              <a:rPr lang="en-US" dirty="0"/>
              <a:t>The 101 Events that Made the 20th Century</a:t>
            </a:r>
            <a:endParaRPr lang="hr-HR" dirty="0"/>
          </a:p>
        </p:txBody>
      </p:sp>
    </p:spTree>
    <p:extLst>
      <p:ext uri="{BB962C8B-B14F-4D97-AF65-F5344CB8AC3E}">
        <p14:creationId xmlns:p14="http://schemas.microsoft.com/office/powerpoint/2010/main" val="3933374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475D2E1-1A1A-40E2-94B2-05871E53BEC2}"/>
              </a:ext>
            </a:extLst>
          </p:cNvPr>
          <p:cNvSpPr>
            <a:spLocks noGrp="1"/>
          </p:cNvSpPr>
          <p:nvPr>
            <p:ph type="title"/>
          </p:nvPr>
        </p:nvSpPr>
        <p:spPr/>
        <p:txBody>
          <a:bodyPr/>
          <a:lstStyle/>
          <a:p>
            <a:r>
              <a:rPr lang="hr-HR" dirty="0"/>
              <a:t>ZADATAK  – NACRTAJ LENTU</a:t>
            </a:r>
          </a:p>
        </p:txBody>
      </p:sp>
      <p:sp>
        <p:nvSpPr>
          <p:cNvPr id="3" name="Rezervirano mjesto sadržaja 2">
            <a:extLst>
              <a:ext uri="{FF2B5EF4-FFF2-40B4-BE49-F238E27FC236}">
                <a16:creationId xmlns:a16="http://schemas.microsoft.com/office/drawing/2014/main" id="{83429DDB-B42A-4B6A-B21B-7ECB5DF06B43}"/>
              </a:ext>
            </a:extLst>
          </p:cNvPr>
          <p:cNvSpPr>
            <a:spLocks noGrp="1"/>
          </p:cNvSpPr>
          <p:nvPr>
            <p:ph idx="1"/>
          </p:nvPr>
        </p:nvSpPr>
        <p:spPr/>
        <p:txBody>
          <a:bodyPr/>
          <a:lstStyle/>
          <a:p>
            <a:r>
              <a:rPr lang="hr-HR" dirty="0"/>
              <a:t>Upiši na lentu događaje i godinu.</a:t>
            </a:r>
          </a:p>
          <a:p>
            <a:r>
              <a:rPr lang="hr-HR" dirty="0"/>
              <a:t>Napoleon se proglasio za cara</a:t>
            </a:r>
          </a:p>
          <a:p>
            <a:r>
              <a:rPr lang="hr-HR" dirty="0"/>
              <a:t>Novine </a:t>
            </a:r>
            <a:r>
              <a:rPr lang="hr-HR" dirty="0" err="1"/>
              <a:t>horvatzke</a:t>
            </a:r>
            <a:endParaRPr lang="hr-HR" dirty="0"/>
          </a:p>
          <a:p>
            <a:r>
              <a:rPr lang="hr-HR" dirty="0"/>
              <a:t>Ukidanje kmetstva u Hrvatskoj</a:t>
            </a:r>
          </a:p>
          <a:p>
            <a:r>
              <a:rPr lang="hr-HR" dirty="0"/>
              <a:t>Mažuranić postaje ban</a:t>
            </a:r>
          </a:p>
          <a:p>
            <a:r>
              <a:rPr lang="hr-HR" dirty="0"/>
              <a:t>Početak Prvog svjetskog rata</a:t>
            </a:r>
          </a:p>
        </p:txBody>
      </p:sp>
    </p:spTree>
    <p:extLst>
      <p:ext uri="{BB962C8B-B14F-4D97-AF65-F5344CB8AC3E}">
        <p14:creationId xmlns:p14="http://schemas.microsoft.com/office/powerpoint/2010/main" val="288535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49FA587-5431-42AA-8DE4-5A0EA0C30F88}"/>
              </a:ext>
            </a:extLst>
          </p:cNvPr>
          <p:cNvSpPr>
            <a:spLocks noGrp="1"/>
          </p:cNvSpPr>
          <p:nvPr>
            <p:ph type="title"/>
          </p:nvPr>
        </p:nvSpPr>
        <p:spPr/>
        <p:txBody>
          <a:bodyPr/>
          <a:lstStyle/>
          <a:p>
            <a:r>
              <a:rPr lang="hr-HR" dirty="0"/>
              <a:t>ZADATAK – ZAGONETNA PRIČA</a:t>
            </a:r>
          </a:p>
        </p:txBody>
      </p:sp>
      <p:sp>
        <p:nvSpPr>
          <p:cNvPr id="3" name="Rezervirano mjesto sadržaja 2">
            <a:extLst>
              <a:ext uri="{FF2B5EF4-FFF2-40B4-BE49-F238E27FC236}">
                <a16:creationId xmlns:a16="http://schemas.microsoft.com/office/drawing/2014/main" id="{7AF44DF8-276A-48E8-AA61-270306EEC2AF}"/>
              </a:ext>
            </a:extLst>
          </p:cNvPr>
          <p:cNvSpPr>
            <a:spLocks noGrp="1"/>
          </p:cNvSpPr>
          <p:nvPr>
            <p:ph idx="1"/>
          </p:nvPr>
        </p:nvSpPr>
        <p:spPr>
          <a:xfrm>
            <a:off x="838200" y="1825625"/>
            <a:ext cx="10515600" cy="2435290"/>
          </a:xfrm>
        </p:spPr>
        <p:txBody>
          <a:bodyPr/>
          <a:lstStyle/>
          <a:p>
            <a:r>
              <a:rPr lang="hr-HR" dirty="0"/>
              <a:t>Cijeli život sam se borio za pravdu i pravicu. Zapovijedao sam vojskom dobrovoljaca koja je bila spremna se uz mene žrtvovati. Nisam im nudio ni stan , ni plaću, ni hranu. Jedino sam im mogao ponuditi glad, forsirane marševe, bitke i smrt. Unatoč takovoj ponudi prikupio sam niz dobrovoljaca. Ja sam…</a:t>
            </a:r>
          </a:p>
          <a:p>
            <a:endParaRPr lang="hr-HR" dirty="0"/>
          </a:p>
          <a:p>
            <a:endParaRPr lang="hr-HR" dirty="0"/>
          </a:p>
          <a:p>
            <a:endParaRPr lang="hr-HR" dirty="0"/>
          </a:p>
          <a:p>
            <a:pPr marL="0" indent="0">
              <a:buNone/>
            </a:pPr>
            <a:endParaRPr lang="hr-HR" dirty="0"/>
          </a:p>
        </p:txBody>
      </p:sp>
      <p:sp>
        <p:nvSpPr>
          <p:cNvPr id="4" name="Pravokutnik 3">
            <a:extLst>
              <a:ext uri="{FF2B5EF4-FFF2-40B4-BE49-F238E27FC236}">
                <a16:creationId xmlns:a16="http://schemas.microsoft.com/office/drawing/2014/main" id="{254ECF01-CB8A-43B8-BD46-4103D7E97199}"/>
              </a:ext>
            </a:extLst>
          </p:cNvPr>
          <p:cNvSpPr/>
          <p:nvPr/>
        </p:nvSpPr>
        <p:spPr>
          <a:xfrm>
            <a:off x="4977353" y="4609707"/>
            <a:ext cx="1951348"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hr-HR" dirty="0"/>
              <a:t>GARIBALDI</a:t>
            </a:r>
          </a:p>
        </p:txBody>
      </p:sp>
    </p:spTree>
    <p:extLst>
      <p:ext uri="{BB962C8B-B14F-4D97-AF65-F5344CB8AC3E}">
        <p14:creationId xmlns:p14="http://schemas.microsoft.com/office/powerpoint/2010/main" val="99849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7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6" name="Picture 8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451FD02C-7DA4-40FB-BEB1-5A79F0CFA664}"/>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altLang="sr-Latn-RS" sz="4100" kern="1200">
                <a:solidFill>
                  <a:srgbClr val="000000"/>
                </a:solidFill>
                <a:latin typeface="+mj-lt"/>
                <a:ea typeface="+mj-ea"/>
                <a:cs typeface="+mj-cs"/>
              </a:rPr>
              <a:t>ZADATAK – POGODI SLIKU</a:t>
            </a:r>
            <a:endParaRPr lang="en-US" sz="4100" kern="1200">
              <a:solidFill>
                <a:srgbClr val="000000"/>
              </a:solidFill>
              <a:latin typeface="+mj-lt"/>
              <a:ea typeface="+mj-ea"/>
              <a:cs typeface="+mj-cs"/>
            </a:endParaRPr>
          </a:p>
        </p:txBody>
      </p:sp>
      <p:sp>
        <p:nvSpPr>
          <p:cNvPr id="8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zervirano mjesto sadržaja 3">
            <a:extLst>
              <a:ext uri="{FF2B5EF4-FFF2-40B4-BE49-F238E27FC236}">
                <a16:creationId xmlns:a16="http://schemas.microsoft.com/office/drawing/2014/main" id="{8AD750D2-A198-4501-A369-9BD377B52480}"/>
              </a:ext>
            </a:extLst>
          </p:cNvPr>
          <p:cNvPicPr>
            <a:picLocks noGrp="1" noChangeAspect="1"/>
          </p:cNvPicPr>
          <p:nvPr>
            <p:ph idx="1"/>
          </p:nvPr>
        </p:nvPicPr>
        <p:blipFill>
          <a:blip r:embed="rId3"/>
          <a:stretch>
            <a:fillRect/>
          </a:stretch>
        </p:blipFill>
        <p:spPr>
          <a:xfrm>
            <a:off x="432662" y="1697277"/>
            <a:ext cx="3957376" cy="4377846"/>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16568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Naslov 1">
            <a:extLst>
              <a:ext uri="{FF2B5EF4-FFF2-40B4-BE49-F238E27FC236}">
                <a16:creationId xmlns:a16="http://schemas.microsoft.com/office/drawing/2014/main" id="{83B224A6-4B99-4193-B25B-F5484B11622A}"/>
              </a:ext>
            </a:extLst>
          </p:cNvPr>
          <p:cNvSpPr txBox="1">
            <a:spLocks/>
          </p:cNvSpPr>
          <p:nvPr/>
        </p:nvSpPr>
        <p:spPr>
          <a:xfrm>
            <a:off x="799817" y="2770632"/>
            <a:ext cx="4672584" cy="21010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sr-Latn-RS">
                <a:solidFill>
                  <a:srgbClr val="000000"/>
                </a:solidFill>
              </a:rPr>
              <a:t>ZADATAK – POGODI SLIKU</a:t>
            </a:r>
            <a:endParaRPr lang="en-US">
              <a:solidFill>
                <a:srgbClr val="000000"/>
              </a:solidFill>
            </a:endParaRPr>
          </a:p>
        </p:txBody>
      </p:sp>
      <p:sp>
        <p:nvSpPr>
          <p:cNvPr id="26"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Slika 2" descr="Slika na kojoj se prikazuje osoba, muškarac, nošenje, držanje&#10;&#10;Opis je automatski generiran">
            <a:extLst>
              <a:ext uri="{FF2B5EF4-FFF2-40B4-BE49-F238E27FC236}">
                <a16:creationId xmlns:a16="http://schemas.microsoft.com/office/drawing/2014/main" id="{60A5E67C-5B14-4631-9B54-661F0881BB38}"/>
              </a:ext>
            </a:extLst>
          </p:cNvPr>
          <p:cNvPicPr>
            <a:picLocks noChangeAspect="1"/>
          </p:cNvPicPr>
          <p:nvPr/>
        </p:nvPicPr>
        <p:blipFill rotWithShape="1">
          <a:blip r:embed="rId3">
            <a:extLst>
              <a:ext uri="{28A0092B-C50C-407E-A947-70E740481C1C}">
                <a14:useLocalDpi xmlns:a14="http://schemas.microsoft.com/office/drawing/2010/main" val="0"/>
              </a:ext>
            </a:extLst>
          </a:blip>
          <a:srcRect t="6026" b="10787"/>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403117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07B013-A62E-4146-B3D8-A5E92D5F81FA}"/>
              </a:ext>
            </a:extLst>
          </p:cNvPr>
          <p:cNvSpPr>
            <a:spLocks noGrp="1"/>
          </p:cNvSpPr>
          <p:nvPr>
            <p:ph type="title"/>
          </p:nvPr>
        </p:nvSpPr>
        <p:spPr/>
        <p:txBody>
          <a:bodyPr/>
          <a:lstStyle/>
          <a:p>
            <a:r>
              <a:rPr lang="hr-HR" altLang="sr-Latn-RS" dirty="0"/>
              <a:t>ZADATAK – ABC PITALICE</a:t>
            </a:r>
            <a:endParaRPr lang="hr-HR" dirty="0"/>
          </a:p>
        </p:txBody>
      </p:sp>
      <p:sp>
        <p:nvSpPr>
          <p:cNvPr id="3" name="Rezervirano mjesto sadržaja 2">
            <a:extLst>
              <a:ext uri="{FF2B5EF4-FFF2-40B4-BE49-F238E27FC236}">
                <a16:creationId xmlns:a16="http://schemas.microsoft.com/office/drawing/2014/main" id="{11BE7921-6399-437B-AFC9-74C389ABAD65}"/>
              </a:ext>
            </a:extLst>
          </p:cNvPr>
          <p:cNvSpPr>
            <a:spLocks noGrp="1"/>
          </p:cNvSpPr>
          <p:nvPr>
            <p:ph idx="1"/>
          </p:nvPr>
        </p:nvSpPr>
        <p:spPr/>
        <p:txBody>
          <a:bodyPr>
            <a:normAutofit lnSpcReduction="10000"/>
          </a:bodyPr>
          <a:lstStyle/>
          <a:p>
            <a:pPr marL="0" indent="0">
              <a:buNone/>
            </a:pPr>
            <a:r>
              <a:rPr lang="hr-HR" altLang="sr-Latn-RS" dirty="0"/>
              <a:t>Zvali su ga čelični kancelar. On je:</a:t>
            </a:r>
          </a:p>
          <a:p>
            <a:pPr marL="0" indent="0">
              <a:buNone/>
            </a:pPr>
            <a:r>
              <a:rPr lang="hr-HR" altLang="sr-Latn-RS" dirty="0"/>
              <a:t>a) </a:t>
            </a:r>
            <a:r>
              <a:rPr lang="hr-HR" altLang="sr-Latn-RS" dirty="0" err="1"/>
              <a:t>Metternich</a:t>
            </a:r>
            <a:endParaRPr lang="hr-HR" altLang="sr-Latn-RS" dirty="0"/>
          </a:p>
          <a:p>
            <a:pPr>
              <a:buNone/>
            </a:pPr>
            <a:r>
              <a:rPr lang="hr-HR" altLang="sr-Latn-RS" dirty="0"/>
              <a:t>b)</a:t>
            </a:r>
            <a:r>
              <a:rPr lang="hr-HR" altLang="sr-Latn-RS" dirty="0">
                <a:latin typeface="Times New Roman" pitchFamily="18" charset="0"/>
              </a:rPr>
              <a:t> Bismarck</a:t>
            </a:r>
            <a:endParaRPr lang="hr-HR" altLang="sr-Latn-RS" dirty="0"/>
          </a:p>
          <a:p>
            <a:pPr>
              <a:buNone/>
            </a:pPr>
            <a:r>
              <a:rPr lang="hr-HR" altLang="sr-Latn-RS" dirty="0"/>
              <a:t>c) </a:t>
            </a:r>
            <a:r>
              <a:rPr lang="hr-HR" altLang="sr-Latn-RS" dirty="0" err="1"/>
              <a:t>cavur</a:t>
            </a:r>
            <a:endParaRPr lang="hr-HR" altLang="sr-Latn-RS" dirty="0"/>
          </a:p>
          <a:p>
            <a:pPr>
              <a:buNone/>
            </a:pPr>
            <a:endParaRPr lang="hr-HR" altLang="sr-Latn-RS" dirty="0"/>
          </a:p>
          <a:p>
            <a:pPr marL="0" indent="0">
              <a:buNone/>
            </a:pPr>
            <a:r>
              <a:rPr lang="hr-HR" altLang="sr-Latn-RS" dirty="0"/>
              <a:t>Dobio je zadatak pronaći Davida Livingstona. On je:</a:t>
            </a:r>
          </a:p>
          <a:p>
            <a:pPr>
              <a:buNone/>
            </a:pPr>
            <a:r>
              <a:rPr lang="hr-HR" altLang="sr-Latn-RS" dirty="0"/>
              <a:t>a) H. M. Stanley</a:t>
            </a:r>
          </a:p>
          <a:p>
            <a:pPr>
              <a:buNone/>
            </a:pPr>
            <a:r>
              <a:rPr lang="hr-HR" altLang="sr-Latn-RS" dirty="0"/>
              <a:t>b) D. Lerman</a:t>
            </a:r>
          </a:p>
          <a:p>
            <a:pPr>
              <a:buNone/>
            </a:pPr>
            <a:r>
              <a:rPr lang="hr-HR" altLang="sr-Latn-RS" dirty="0"/>
              <a:t>c) William Clark</a:t>
            </a:r>
            <a:endParaRPr lang="hr-HR" dirty="0"/>
          </a:p>
        </p:txBody>
      </p:sp>
    </p:spTree>
    <p:extLst>
      <p:ext uri="{BB962C8B-B14F-4D97-AF65-F5344CB8AC3E}">
        <p14:creationId xmlns:p14="http://schemas.microsoft.com/office/powerpoint/2010/main" val="927668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10587D2-8DA0-45F0-BC08-7D396CFEE056}"/>
              </a:ext>
            </a:extLst>
          </p:cNvPr>
          <p:cNvSpPr>
            <a:spLocks noGrp="1"/>
          </p:cNvSpPr>
          <p:nvPr>
            <p:ph type="title"/>
          </p:nvPr>
        </p:nvSpPr>
        <p:spPr>
          <a:xfrm>
            <a:off x="5214579" y="629266"/>
            <a:ext cx="6422849" cy="1676603"/>
          </a:xfrm>
        </p:spPr>
        <p:txBody>
          <a:bodyPr>
            <a:normAutofit/>
          </a:bodyPr>
          <a:lstStyle/>
          <a:p>
            <a:r>
              <a:rPr lang="en-US" altLang="sr-Latn-RS"/>
              <a:t>ZADATAK – POGODI SLIKU</a:t>
            </a:r>
            <a:endParaRPr lang="hr-HR"/>
          </a:p>
        </p:txBody>
      </p:sp>
      <p:sp>
        <p:nvSpPr>
          <p:cNvPr id="43" name="Rectangle 42">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Slika 2">
            <a:extLst>
              <a:ext uri="{FF2B5EF4-FFF2-40B4-BE49-F238E27FC236}">
                <a16:creationId xmlns:a16="http://schemas.microsoft.com/office/drawing/2014/main" id="{ABB046BD-3A3F-426C-8AF6-582E0ECC8557}"/>
              </a:ext>
            </a:extLst>
          </p:cNvPr>
          <p:cNvPicPr>
            <a:picLocks noChangeAspect="1"/>
          </p:cNvPicPr>
          <p:nvPr/>
        </p:nvPicPr>
        <p:blipFill>
          <a:blip r:embed="rId2"/>
          <a:stretch>
            <a:fillRect/>
          </a:stretch>
        </p:blipFill>
        <p:spPr>
          <a:xfrm>
            <a:off x="761364" y="1283362"/>
            <a:ext cx="3113280" cy="4291275"/>
          </a:xfrm>
          <a:prstGeom prst="rect">
            <a:avLst/>
          </a:prstGeom>
          <a:effectLst/>
        </p:spPr>
      </p:pic>
      <p:sp>
        <p:nvSpPr>
          <p:cNvPr id="9" name="Content Placeholder 8">
            <a:extLst>
              <a:ext uri="{FF2B5EF4-FFF2-40B4-BE49-F238E27FC236}">
                <a16:creationId xmlns:a16="http://schemas.microsoft.com/office/drawing/2014/main" id="{7287845F-8B8C-43B9-9F1E-130BF35FC332}"/>
              </a:ext>
            </a:extLst>
          </p:cNvPr>
          <p:cNvSpPr>
            <a:spLocks noGrp="1"/>
          </p:cNvSpPr>
          <p:nvPr>
            <p:ph idx="1"/>
          </p:nvPr>
        </p:nvSpPr>
        <p:spPr>
          <a:xfrm>
            <a:off x="5214581" y="2438400"/>
            <a:ext cx="6422848" cy="3785419"/>
          </a:xfrm>
        </p:spPr>
        <p:txBody>
          <a:bodyPr>
            <a:normAutofit/>
          </a:bodyPr>
          <a:lstStyle/>
          <a:p>
            <a:endParaRPr lang="en-US" sz="2000"/>
          </a:p>
        </p:txBody>
      </p:sp>
    </p:spTree>
    <p:extLst>
      <p:ext uri="{BB962C8B-B14F-4D97-AF65-F5344CB8AC3E}">
        <p14:creationId xmlns:p14="http://schemas.microsoft.com/office/powerpoint/2010/main" val="3407249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Slika 2" descr="Slika na kojoj se prikazuje trava, na otvorenom, zgrada, zeleno&#10;&#10;Opis je automatski generiran">
            <a:extLst>
              <a:ext uri="{FF2B5EF4-FFF2-40B4-BE49-F238E27FC236}">
                <a16:creationId xmlns:a16="http://schemas.microsoft.com/office/drawing/2014/main" id="{4D060A3D-336B-4FA8-9A4A-745E22566807}"/>
              </a:ext>
            </a:extLst>
          </p:cNvPr>
          <p:cNvPicPr>
            <a:picLocks noChangeAspect="1"/>
          </p:cNvPicPr>
          <p:nvPr/>
        </p:nvPicPr>
        <p:blipFill rotWithShape="1">
          <a:blip r:embed="rId2">
            <a:extLst>
              <a:ext uri="{28A0092B-C50C-407E-A947-70E740481C1C}">
                <a14:useLocalDpi xmlns:a14="http://schemas.microsoft.com/office/drawing/2010/main" val="0"/>
              </a:ext>
            </a:extLst>
          </a:blip>
          <a:srcRect l="11615"/>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26" name="Freeform: Shape 25">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Naslov 1">
            <a:extLst>
              <a:ext uri="{FF2B5EF4-FFF2-40B4-BE49-F238E27FC236}">
                <a16:creationId xmlns:a16="http://schemas.microsoft.com/office/drawing/2014/main" id="{07D28AA6-DE6A-4032-B450-35F9E76F3956}"/>
              </a:ext>
            </a:extLst>
          </p:cNvPr>
          <p:cNvSpPr txBox="1">
            <a:spLocks/>
          </p:cNvSpPr>
          <p:nvPr/>
        </p:nvSpPr>
        <p:spPr>
          <a:xfrm>
            <a:off x="477981" y="1122363"/>
            <a:ext cx="4023360" cy="320413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sr-Latn-RS" sz="4800" dirty="0"/>
              <a:t>ZADATAK – POGODI SLIKU</a:t>
            </a:r>
            <a:endParaRPr lang="en-US" sz="4800" dirty="0"/>
          </a:p>
        </p:txBody>
      </p:sp>
      <p:sp>
        <p:nvSpPr>
          <p:cNvPr id="30" name="Rectangle 2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5987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E9364D-BD73-4CE9-A832-16B15FFAF104}"/>
              </a:ext>
            </a:extLst>
          </p:cNvPr>
          <p:cNvSpPr>
            <a:spLocks noGrp="1"/>
          </p:cNvSpPr>
          <p:nvPr>
            <p:ph type="title"/>
          </p:nvPr>
        </p:nvSpPr>
        <p:spPr/>
        <p:txBody>
          <a:bodyPr/>
          <a:lstStyle/>
          <a:p>
            <a:r>
              <a:rPr lang="hr-HR" dirty="0"/>
              <a:t>ZADATAK – ZAGONETNA PRIČA</a:t>
            </a:r>
          </a:p>
        </p:txBody>
      </p:sp>
      <p:sp>
        <p:nvSpPr>
          <p:cNvPr id="3" name="Rezervirano mjesto sadržaja 2">
            <a:extLst>
              <a:ext uri="{FF2B5EF4-FFF2-40B4-BE49-F238E27FC236}">
                <a16:creationId xmlns:a16="http://schemas.microsoft.com/office/drawing/2014/main" id="{223545F2-04CE-4C34-AFBA-A68A84BE0439}"/>
              </a:ext>
            </a:extLst>
          </p:cNvPr>
          <p:cNvSpPr>
            <a:spLocks noGrp="1"/>
          </p:cNvSpPr>
          <p:nvPr>
            <p:ph idx="1"/>
          </p:nvPr>
        </p:nvSpPr>
        <p:spPr/>
        <p:txBody>
          <a:bodyPr/>
          <a:lstStyle/>
          <a:p>
            <a:r>
              <a:rPr lang="hr-HR" dirty="0"/>
              <a:t>Moja svakodnevnica bila je teška.</a:t>
            </a:r>
          </a:p>
          <a:p>
            <a:r>
              <a:rPr lang="hr-HR" dirty="0"/>
              <a:t>Rano sam ustajao, radio sam, malo sam jeo i malo se odmarao.</a:t>
            </a:r>
          </a:p>
          <a:p>
            <a:r>
              <a:rPr lang="hr-HR" dirty="0"/>
              <a:t>Spavao sam kada mi je bilo naređeno.</a:t>
            </a:r>
          </a:p>
          <a:p>
            <a:r>
              <a:rPr lang="hr-HR" dirty="0"/>
              <a:t>Moji gospodari su tvrdili da sam kao i ostali poput mal djece.</a:t>
            </a:r>
          </a:p>
          <a:p>
            <a:r>
              <a:rPr lang="hr-HR" dirty="0"/>
              <a:t>Pritom su stroga disciplina i okrutno kažnjavanje bili svakodnevnica.</a:t>
            </a:r>
          </a:p>
          <a:p>
            <a:r>
              <a:rPr lang="hr-HR" dirty="0"/>
              <a:t>Govorili su: To je za tvoje dobro. </a:t>
            </a:r>
          </a:p>
          <a:p>
            <a:r>
              <a:rPr lang="hr-HR" dirty="0"/>
              <a:t>Moj vlasnik je raspolagao i mojim životom.</a:t>
            </a:r>
            <a:br>
              <a:rPr lang="hr-HR" dirty="0"/>
            </a:br>
            <a:r>
              <a:rPr lang="hr-HR" dirty="0"/>
              <a:t>Ja sam?</a:t>
            </a:r>
          </a:p>
        </p:txBody>
      </p:sp>
      <p:sp>
        <p:nvSpPr>
          <p:cNvPr id="4" name="Pravokutnik 3">
            <a:extLst>
              <a:ext uri="{FF2B5EF4-FFF2-40B4-BE49-F238E27FC236}">
                <a16:creationId xmlns:a16="http://schemas.microsoft.com/office/drawing/2014/main" id="{B037D394-0F56-463B-B120-0C13BC76C80C}"/>
              </a:ext>
            </a:extLst>
          </p:cNvPr>
          <p:cNvSpPr/>
          <p:nvPr/>
        </p:nvSpPr>
        <p:spPr>
          <a:xfrm>
            <a:off x="4072379" y="6221691"/>
            <a:ext cx="2846895" cy="4242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ROB</a:t>
            </a:r>
          </a:p>
        </p:txBody>
      </p:sp>
    </p:spTree>
    <p:extLst>
      <p:ext uri="{BB962C8B-B14F-4D97-AF65-F5344CB8AC3E}">
        <p14:creationId xmlns:p14="http://schemas.microsoft.com/office/powerpoint/2010/main" val="117660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1EBB16E-F478-4FD3-AE78-AF2B4AE0CE4C}"/>
              </a:ext>
            </a:extLst>
          </p:cNvPr>
          <p:cNvSpPr>
            <a:spLocks noGrp="1"/>
          </p:cNvSpPr>
          <p:nvPr>
            <p:ph type="title"/>
          </p:nvPr>
        </p:nvSpPr>
        <p:spPr>
          <a:xfrm>
            <a:off x="4553733" y="548464"/>
            <a:ext cx="6798541" cy="1675623"/>
          </a:xfrm>
        </p:spPr>
        <p:txBody>
          <a:bodyPr anchor="b">
            <a:normAutofit/>
          </a:bodyPr>
          <a:lstStyle/>
          <a:p>
            <a:r>
              <a:rPr lang="hr-HR" altLang="sr-Latn-RS" sz="4000" dirty="0"/>
              <a:t>ZADATAK – POGODI SLIKU</a:t>
            </a:r>
            <a:endParaRPr lang="hr-HR" sz="4000" dirty="0"/>
          </a:p>
        </p:txBody>
      </p:sp>
      <p:pic>
        <p:nvPicPr>
          <p:cNvPr id="4" name="Rezervirano mjesto sadržaja 3" descr="Slika na kojoj se prikazuje stajanje, žena, gledanje, muškarac&#10;&#10;Opis je automatski generiran">
            <a:extLst>
              <a:ext uri="{FF2B5EF4-FFF2-40B4-BE49-F238E27FC236}">
                <a16:creationId xmlns:a16="http://schemas.microsoft.com/office/drawing/2014/main" id="{469A3B6E-FF51-45A2-8E03-E9629E6F0B35}"/>
              </a:ext>
            </a:extLst>
          </p:cNvPr>
          <p:cNvPicPr>
            <a:picLocks noChangeAspect="1"/>
          </p:cNvPicPr>
          <p:nvPr/>
        </p:nvPicPr>
        <p:blipFill rotWithShape="1">
          <a:blip r:embed="rId2">
            <a:extLst>
              <a:ext uri="{28A0092B-C50C-407E-A947-70E740481C1C}">
                <a14:useLocalDpi xmlns:a14="http://schemas.microsoft.com/office/drawing/2010/main" val="0"/>
              </a:ext>
            </a:extLst>
          </a:blip>
          <a:srcRect r="1" b="7259"/>
          <a:stretch/>
        </p:blipFill>
        <p:spPr>
          <a:xfrm>
            <a:off x="1" y="10"/>
            <a:ext cx="4196496" cy="6857990"/>
          </a:xfrm>
          <a:prstGeom prst="rect">
            <a:avLst/>
          </a:prstGeom>
          <a:effectLst/>
        </p:spPr>
      </p:pic>
      <p:sp>
        <p:nvSpPr>
          <p:cNvPr id="16" name="Content Placeholder 15">
            <a:extLst>
              <a:ext uri="{FF2B5EF4-FFF2-40B4-BE49-F238E27FC236}">
                <a16:creationId xmlns:a16="http://schemas.microsoft.com/office/drawing/2014/main" id="{1901DB7F-54FF-4950-ADA3-F39C8C15EBF9}"/>
              </a:ext>
            </a:extLst>
          </p:cNvPr>
          <p:cNvSpPr>
            <a:spLocks noGrp="1"/>
          </p:cNvSpPr>
          <p:nvPr>
            <p:ph idx="1"/>
          </p:nvPr>
        </p:nvSpPr>
        <p:spPr>
          <a:xfrm>
            <a:off x="4553734" y="2409830"/>
            <a:ext cx="6798539" cy="3705217"/>
          </a:xfrm>
        </p:spPr>
        <p:txBody>
          <a:bodyPr>
            <a:normAutofit/>
          </a:bodyPr>
          <a:lstStyle/>
          <a:p>
            <a:endParaRPr lang="en-US" sz="2000"/>
          </a:p>
        </p:txBody>
      </p:sp>
    </p:spTree>
    <p:extLst>
      <p:ext uri="{BB962C8B-B14F-4D97-AF65-F5344CB8AC3E}">
        <p14:creationId xmlns:p14="http://schemas.microsoft.com/office/powerpoint/2010/main" val="13851459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603BA23-B8A9-45E4-8948-7BD13D235F30}"/>
              </a:ext>
            </a:extLst>
          </p:cNvPr>
          <p:cNvSpPr>
            <a:spLocks noGrp="1"/>
          </p:cNvSpPr>
          <p:nvPr>
            <p:ph type="title"/>
          </p:nvPr>
        </p:nvSpPr>
        <p:spPr/>
        <p:txBody>
          <a:bodyPr/>
          <a:lstStyle/>
          <a:p>
            <a:r>
              <a:rPr lang="hr-HR" dirty="0"/>
              <a:t>ZADATAK – ANALIZA IZVORA</a:t>
            </a:r>
          </a:p>
        </p:txBody>
      </p:sp>
      <p:sp>
        <p:nvSpPr>
          <p:cNvPr id="3" name="Rezervirano mjesto sadržaja 2">
            <a:extLst>
              <a:ext uri="{FF2B5EF4-FFF2-40B4-BE49-F238E27FC236}">
                <a16:creationId xmlns:a16="http://schemas.microsoft.com/office/drawing/2014/main" id="{6E20BB70-0B79-4E43-90C0-C9420472DA11}"/>
              </a:ext>
            </a:extLst>
          </p:cNvPr>
          <p:cNvSpPr>
            <a:spLocks noGrp="1"/>
          </p:cNvSpPr>
          <p:nvPr>
            <p:ph idx="1"/>
          </p:nvPr>
        </p:nvSpPr>
        <p:spPr/>
        <p:txBody>
          <a:bodyPr>
            <a:normAutofit fontScale="92500" lnSpcReduction="10000"/>
          </a:bodyPr>
          <a:lstStyle/>
          <a:p>
            <a:r>
              <a:rPr lang="hr-HR" dirty="0"/>
              <a:t>Mnoštvu „velikih” izuma s prijeloma stoljeća pridružuje se i veliki broj „malih”, ali ne manje važnih koji su promijenili ljudsku svakidašnjicu. Talijanski useljenik u SAD, </a:t>
            </a:r>
            <a:r>
              <a:rPr lang="hr-HR" dirty="0" err="1"/>
              <a:t>Italo</a:t>
            </a:r>
            <a:r>
              <a:rPr lang="hr-HR" dirty="0"/>
              <a:t> </a:t>
            </a:r>
            <a:r>
              <a:rPr lang="hr-HR" dirty="0" err="1"/>
              <a:t>Marchioni</a:t>
            </a:r>
            <a:r>
              <a:rPr lang="hr-HR" dirty="0"/>
              <a:t>, godine 1903. proslavio se u svijetu svojim genijalnim izumom: kornetom. Počeo je kao ulični prodavač sladoleda i na um mu je pala zamisao kako riješiti problem ambalaže. Ispočetka je svojim kupcima prodavao sladoled u papirnatim kornetima, ali uskoro se dosjetio praktičnijih, jestivih korneta od tjestenine. Njegov je izum na Svjetskoj izložbi u St. Louisu 1904. godine postigao veliki komercijalni uspjeh. </a:t>
            </a:r>
          </a:p>
          <a:p>
            <a:r>
              <a:rPr lang="hr-HR" dirty="0"/>
              <a:t>Odgovori.</a:t>
            </a:r>
          </a:p>
          <a:p>
            <a:r>
              <a:rPr lang="hr-HR" dirty="0"/>
              <a:t>Izumom čega se proslavio </a:t>
            </a:r>
            <a:r>
              <a:rPr lang="hr-HR" dirty="0" err="1"/>
              <a:t>Italo</a:t>
            </a:r>
            <a:r>
              <a:rPr lang="hr-HR" dirty="0"/>
              <a:t> </a:t>
            </a:r>
            <a:r>
              <a:rPr lang="hr-HR" dirty="0" err="1"/>
              <a:t>Marchioni</a:t>
            </a:r>
            <a:r>
              <a:rPr lang="hr-HR" dirty="0"/>
              <a:t>?</a:t>
            </a:r>
          </a:p>
          <a:p>
            <a:r>
              <a:rPr lang="hr-HR" dirty="0"/>
              <a:t>Jedeš li ti sladoled? Ako da. </a:t>
            </a:r>
            <a:r>
              <a:rPr lang="hr-HR"/>
              <a:t>Koji? </a:t>
            </a:r>
            <a:endParaRPr lang="hr-HR" dirty="0"/>
          </a:p>
          <a:p>
            <a:endParaRPr lang="hr-HR" dirty="0"/>
          </a:p>
        </p:txBody>
      </p:sp>
    </p:spTree>
    <p:extLst>
      <p:ext uri="{BB962C8B-B14F-4D97-AF65-F5344CB8AC3E}">
        <p14:creationId xmlns:p14="http://schemas.microsoft.com/office/powerpoint/2010/main" val="3126281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4">
            <a:extLst>
              <a:ext uri="{FF2B5EF4-FFF2-40B4-BE49-F238E27FC236}">
                <a16:creationId xmlns:a16="http://schemas.microsoft.com/office/drawing/2014/main" id="{68DE04E8-8DA4-4162-9738-4EFD76604B30}"/>
              </a:ext>
            </a:extLst>
          </p:cNvPr>
          <p:cNvSpPr>
            <a:spLocks noChangeArrowheads="1"/>
          </p:cNvSpPr>
          <p:nvPr/>
        </p:nvSpPr>
        <p:spPr bwMode="auto">
          <a:xfrm>
            <a:off x="2566989" y="549275"/>
            <a:ext cx="2160587" cy="6192838"/>
          </a:xfrm>
          <a:prstGeom prst="curvedRightArrow">
            <a:avLst>
              <a:gd name="adj1" fmla="val 35842"/>
              <a:gd name="adj2" fmla="val 9316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sr-Latn-RS" sz="1800"/>
          </a:p>
        </p:txBody>
      </p:sp>
      <p:sp>
        <p:nvSpPr>
          <p:cNvPr id="3075" name="Text Box 5">
            <a:extLst>
              <a:ext uri="{FF2B5EF4-FFF2-40B4-BE49-F238E27FC236}">
                <a16:creationId xmlns:a16="http://schemas.microsoft.com/office/drawing/2014/main" id="{2C4CC1DB-D306-4010-B279-342FA5C49F19}"/>
              </a:ext>
            </a:extLst>
          </p:cNvPr>
          <p:cNvSpPr txBox="1">
            <a:spLocks noChangeArrowheads="1"/>
          </p:cNvSpPr>
          <p:nvPr/>
        </p:nvSpPr>
        <p:spPr bwMode="auto">
          <a:xfrm>
            <a:off x="3935413" y="1700213"/>
            <a:ext cx="6477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sr-Latn-RS" sz="1800"/>
          </a:p>
        </p:txBody>
      </p:sp>
      <p:sp>
        <p:nvSpPr>
          <p:cNvPr id="3076" name="Text Box 6">
            <a:extLst>
              <a:ext uri="{FF2B5EF4-FFF2-40B4-BE49-F238E27FC236}">
                <a16:creationId xmlns:a16="http://schemas.microsoft.com/office/drawing/2014/main" id="{8AD053F4-C1EA-4639-9CFD-E5A04729C77D}"/>
              </a:ext>
            </a:extLst>
          </p:cNvPr>
          <p:cNvSpPr txBox="1">
            <a:spLocks noChangeArrowheads="1"/>
          </p:cNvSpPr>
          <p:nvPr/>
        </p:nvSpPr>
        <p:spPr bwMode="auto">
          <a:xfrm>
            <a:off x="4224339" y="1557338"/>
            <a:ext cx="9350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r-HR" altLang="sr-Latn-RS" sz="1800" dirty="0"/>
              <a:t>1918..</a:t>
            </a:r>
          </a:p>
        </p:txBody>
      </p:sp>
      <p:sp>
        <p:nvSpPr>
          <p:cNvPr id="3077" name="Text Box 7">
            <a:extLst>
              <a:ext uri="{FF2B5EF4-FFF2-40B4-BE49-F238E27FC236}">
                <a16:creationId xmlns:a16="http://schemas.microsoft.com/office/drawing/2014/main" id="{E7A5EFC2-0EEE-478D-8989-A24CE3FF0579}"/>
              </a:ext>
            </a:extLst>
          </p:cNvPr>
          <p:cNvSpPr txBox="1">
            <a:spLocks noChangeArrowheads="1"/>
          </p:cNvSpPr>
          <p:nvPr/>
        </p:nvSpPr>
        <p:spPr bwMode="auto">
          <a:xfrm>
            <a:off x="2566989" y="6165851"/>
            <a:ext cx="12255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r-HR" altLang="sr-Latn-RS" sz="1800" dirty="0"/>
              <a:t>2024./25.</a:t>
            </a:r>
          </a:p>
        </p:txBody>
      </p:sp>
      <p:sp>
        <p:nvSpPr>
          <p:cNvPr id="3078" name="Line 8">
            <a:extLst>
              <a:ext uri="{FF2B5EF4-FFF2-40B4-BE49-F238E27FC236}">
                <a16:creationId xmlns:a16="http://schemas.microsoft.com/office/drawing/2014/main" id="{797B9500-D002-4591-A04B-F3C0050940FB}"/>
              </a:ext>
            </a:extLst>
          </p:cNvPr>
          <p:cNvSpPr>
            <a:spLocks noChangeShapeType="1"/>
          </p:cNvSpPr>
          <p:nvPr/>
        </p:nvSpPr>
        <p:spPr bwMode="auto">
          <a:xfrm>
            <a:off x="4367213" y="549276"/>
            <a:ext cx="0" cy="792163"/>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079" name="Line 9">
            <a:extLst>
              <a:ext uri="{FF2B5EF4-FFF2-40B4-BE49-F238E27FC236}">
                <a16:creationId xmlns:a16="http://schemas.microsoft.com/office/drawing/2014/main" id="{F927E0E1-A879-46F5-8E43-EEA8CE156830}"/>
              </a:ext>
            </a:extLst>
          </p:cNvPr>
          <p:cNvSpPr>
            <a:spLocks noChangeShapeType="1"/>
          </p:cNvSpPr>
          <p:nvPr/>
        </p:nvSpPr>
        <p:spPr bwMode="auto">
          <a:xfrm>
            <a:off x="3792538" y="5157789"/>
            <a:ext cx="0" cy="7191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080" name="Line 10">
            <a:extLst>
              <a:ext uri="{FF2B5EF4-FFF2-40B4-BE49-F238E27FC236}">
                <a16:creationId xmlns:a16="http://schemas.microsoft.com/office/drawing/2014/main" id="{0642F5BF-B9A2-4141-8C81-498A96239382}"/>
              </a:ext>
            </a:extLst>
          </p:cNvPr>
          <p:cNvSpPr>
            <a:spLocks noChangeShapeType="1"/>
          </p:cNvSpPr>
          <p:nvPr/>
        </p:nvSpPr>
        <p:spPr bwMode="auto">
          <a:xfrm flipH="1">
            <a:off x="2927350" y="908050"/>
            <a:ext cx="3455988" cy="2305050"/>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r-HR"/>
          </a:p>
        </p:txBody>
      </p:sp>
      <p:sp>
        <p:nvSpPr>
          <p:cNvPr id="3081" name="Text Box 11">
            <a:extLst>
              <a:ext uri="{FF2B5EF4-FFF2-40B4-BE49-F238E27FC236}">
                <a16:creationId xmlns:a16="http://schemas.microsoft.com/office/drawing/2014/main" id="{EB685F64-117B-475C-9053-6781FE8920E2}"/>
              </a:ext>
            </a:extLst>
          </p:cNvPr>
          <p:cNvSpPr txBox="1">
            <a:spLocks noChangeArrowheads="1"/>
          </p:cNvSpPr>
          <p:nvPr/>
        </p:nvSpPr>
        <p:spPr bwMode="auto">
          <a:xfrm>
            <a:off x="6527801" y="2133600"/>
            <a:ext cx="331152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hr-HR" altLang="sr-Latn-RS" sz="4400" dirty="0"/>
              <a:t>GRADIVO OSMOG RAZREDA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slov 1">
            <a:extLst>
              <a:ext uri="{FF2B5EF4-FFF2-40B4-BE49-F238E27FC236}">
                <a16:creationId xmlns:a16="http://schemas.microsoft.com/office/drawing/2014/main" id="{945E42D2-3F17-4B55-90C1-2342D56C63E4}"/>
              </a:ext>
            </a:extLst>
          </p:cNvPr>
          <p:cNvSpPr txBox="1">
            <a:spLocks/>
          </p:cNvSpPr>
          <p:nvPr/>
        </p:nvSpPr>
        <p:spPr>
          <a:xfrm>
            <a:off x="838200" y="184805"/>
            <a:ext cx="10515600" cy="15058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ltLang="sr-Latn-RS" sz="5200" kern="1200">
                <a:solidFill>
                  <a:schemeClr val="tx1"/>
                </a:solidFill>
                <a:latin typeface="+mj-lt"/>
                <a:ea typeface="+mj-ea"/>
                <a:cs typeface="+mj-cs"/>
              </a:rPr>
              <a:t>ZADATAK – POGODI SLIKU</a:t>
            </a:r>
            <a:endParaRPr lang="en-US" sz="5200" kern="1200">
              <a:solidFill>
                <a:schemeClr val="tx1"/>
              </a:solidFill>
              <a:latin typeface="+mj-lt"/>
              <a:ea typeface="+mj-ea"/>
              <a:cs typeface="+mj-cs"/>
            </a:endParaRPr>
          </a:p>
        </p:txBody>
      </p:sp>
      <p:pic>
        <p:nvPicPr>
          <p:cNvPr id="2" name="Slika 1">
            <a:extLst>
              <a:ext uri="{FF2B5EF4-FFF2-40B4-BE49-F238E27FC236}">
                <a16:creationId xmlns:a16="http://schemas.microsoft.com/office/drawing/2014/main" id="{AD02AB92-A448-4FA6-87CF-E261F07B8931}"/>
              </a:ext>
            </a:extLst>
          </p:cNvPr>
          <p:cNvPicPr>
            <a:picLocks noChangeAspect="1"/>
          </p:cNvPicPr>
          <p:nvPr/>
        </p:nvPicPr>
        <p:blipFill>
          <a:blip r:embed="rId2"/>
          <a:stretch>
            <a:fillRect/>
          </a:stretch>
        </p:blipFill>
        <p:spPr>
          <a:xfrm>
            <a:off x="3197827" y="1845426"/>
            <a:ext cx="5793292" cy="4450303"/>
          </a:xfrm>
          <a:prstGeom prst="rect">
            <a:avLst/>
          </a:prstGeom>
        </p:spPr>
      </p:pic>
    </p:spTree>
    <p:extLst>
      <p:ext uri="{BB962C8B-B14F-4D97-AF65-F5344CB8AC3E}">
        <p14:creationId xmlns:p14="http://schemas.microsoft.com/office/powerpoint/2010/main" val="518015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475D2E1-1A1A-40E2-94B2-05871E53BEC2}"/>
              </a:ext>
            </a:extLst>
          </p:cNvPr>
          <p:cNvSpPr>
            <a:spLocks noGrp="1"/>
          </p:cNvSpPr>
          <p:nvPr>
            <p:ph type="title"/>
          </p:nvPr>
        </p:nvSpPr>
        <p:spPr/>
        <p:txBody>
          <a:bodyPr/>
          <a:lstStyle/>
          <a:p>
            <a:r>
              <a:rPr lang="hr-HR" dirty="0"/>
              <a:t>ZADATAK  – NACRTAJ LENTU</a:t>
            </a:r>
          </a:p>
        </p:txBody>
      </p:sp>
      <p:sp>
        <p:nvSpPr>
          <p:cNvPr id="3" name="Rezervirano mjesto sadržaja 2">
            <a:extLst>
              <a:ext uri="{FF2B5EF4-FFF2-40B4-BE49-F238E27FC236}">
                <a16:creationId xmlns:a16="http://schemas.microsoft.com/office/drawing/2014/main" id="{83429DDB-B42A-4B6A-B21B-7ECB5DF06B43}"/>
              </a:ext>
            </a:extLst>
          </p:cNvPr>
          <p:cNvSpPr>
            <a:spLocks noGrp="1"/>
          </p:cNvSpPr>
          <p:nvPr>
            <p:ph idx="1"/>
          </p:nvPr>
        </p:nvSpPr>
        <p:spPr/>
        <p:txBody>
          <a:bodyPr/>
          <a:lstStyle/>
          <a:p>
            <a:r>
              <a:rPr lang="hr-HR" dirty="0"/>
              <a:t>Upiši na lentu događaje i godinu.</a:t>
            </a:r>
          </a:p>
          <a:p>
            <a:r>
              <a:rPr lang="hr-HR" dirty="0"/>
              <a:t>Bitka na Marni</a:t>
            </a:r>
          </a:p>
          <a:p>
            <a:r>
              <a:rPr lang="hr-HR" dirty="0"/>
              <a:t>Američki građanski rat</a:t>
            </a:r>
          </a:p>
          <a:p>
            <a:r>
              <a:rPr lang="hr-HR" dirty="0"/>
              <a:t>Oktroirani ustav</a:t>
            </a:r>
          </a:p>
          <a:p>
            <a:r>
              <a:rPr lang="hr-HR" dirty="0"/>
              <a:t>Bitka naroda</a:t>
            </a:r>
          </a:p>
          <a:p>
            <a:r>
              <a:rPr lang="hr-HR" dirty="0"/>
              <a:t>Prva fotografija</a:t>
            </a:r>
          </a:p>
        </p:txBody>
      </p:sp>
    </p:spTree>
    <p:extLst>
      <p:ext uri="{BB962C8B-B14F-4D97-AF65-F5344CB8AC3E}">
        <p14:creationId xmlns:p14="http://schemas.microsoft.com/office/powerpoint/2010/main" val="2999503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E9364D-BD73-4CE9-A832-16B15FFAF104}"/>
              </a:ext>
            </a:extLst>
          </p:cNvPr>
          <p:cNvSpPr>
            <a:spLocks noGrp="1"/>
          </p:cNvSpPr>
          <p:nvPr>
            <p:ph type="title"/>
          </p:nvPr>
        </p:nvSpPr>
        <p:spPr/>
        <p:txBody>
          <a:bodyPr/>
          <a:lstStyle/>
          <a:p>
            <a:r>
              <a:rPr lang="hr-HR" dirty="0"/>
              <a:t>ZADATAK – ZAGONETNA PRIČA</a:t>
            </a:r>
          </a:p>
        </p:txBody>
      </p:sp>
      <p:sp>
        <p:nvSpPr>
          <p:cNvPr id="3" name="Rezervirano mjesto sadržaja 2">
            <a:extLst>
              <a:ext uri="{FF2B5EF4-FFF2-40B4-BE49-F238E27FC236}">
                <a16:creationId xmlns:a16="http://schemas.microsoft.com/office/drawing/2014/main" id="{223545F2-04CE-4C34-AFBA-A68A84BE0439}"/>
              </a:ext>
            </a:extLst>
          </p:cNvPr>
          <p:cNvSpPr>
            <a:spLocks noGrp="1"/>
          </p:cNvSpPr>
          <p:nvPr>
            <p:ph idx="1"/>
          </p:nvPr>
        </p:nvSpPr>
        <p:spPr/>
        <p:txBody>
          <a:bodyPr/>
          <a:lstStyle/>
          <a:p>
            <a:r>
              <a:rPr lang="hr-HR" dirty="0"/>
              <a:t>Rođena sam sredinom 18. stoljeća.</a:t>
            </a:r>
          </a:p>
          <a:p>
            <a:r>
              <a:rPr lang="hr-HR" dirty="0"/>
              <a:t>Moji roditelji su me udali s petnaest godina.</a:t>
            </a:r>
          </a:p>
          <a:p>
            <a:r>
              <a:rPr lang="hr-HR" dirty="0"/>
              <a:t>Dnevno sam se presvlačila i po četiri puta.</a:t>
            </a:r>
          </a:p>
          <a:p>
            <a:r>
              <a:rPr lang="hr-HR" dirty="0"/>
              <a:t>Istu haljinu nisam obukla dva puta.</a:t>
            </a:r>
          </a:p>
          <a:p>
            <a:r>
              <a:rPr lang="hr-HR" dirty="0"/>
              <a:t>Voljela sam avanture, kocku i raskoš.</a:t>
            </a:r>
          </a:p>
          <a:p>
            <a:r>
              <a:rPr lang="hr-HR" dirty="0"/>
              <a:t>Međutim, nisam bila svjesna situacije oko sebe . </a:t>
            </a:r>
          </a:p>
          <a:p>
            <a:r>
              <a:rPr lang="hr-HR" dirty="0"/>
              <a:t>Moj narod je bio gladan i bunio se.</a:t>
            </a:r>
            <a:br>
              <a:rPr lang="hr-HR" dirty="0"/>
            </a:br>
            <a:r>
              <a:rPr lang="hr-HR" dirty="0"/>
              <a:t>Ja sam?</a:t>
            </a:r>
          </a:p>
        </p:txBody>
      </p:sp>
      <p:sp>
        <p:nvSpPr>
          <p:cNvPr id="4" name="Pravokutnik 3">
            <a:extLst>
              <a:ext uri="{FF2B5EF4-FFF2-40B4-BE49-F238E27FC236}">
                <a16:creationId xmlns:a16="http://schemas.microsoft.com/office/drawing/2014/main" id="{5683F708-834E-409C-B682-13D247F15D53}"/>
              </a:ext>
            </a:extLst>
          </p:cNvPr>
          <p:cNvSpPr/>
          <p:nvPr/>
        </p:nvSpPr>
        <p:spPr>
          <a:xfrm>
            <a:off x="3167406" y="6221691"/>
            <a:ext cx="3365369" cy="414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t>MARIJA ANTOANETA</a:t>
            </a:r>
          </a:p>
        </p:txBody>
      </p:sp>
    </p:spTree>
    <p:extLst>
      <p:ext uri="{BB962C8B-B14F-4D97-AF65-F5344CB8AC3E}">
        <p14:creationId xmlns:p14="http://schemas.microsoft.com/office/powerpoint/2010/main" val="307759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slov 1">
            <a:extLst>
              <a:ext uri="{FF2B5EF4-FFF2-40B4-BE49-F238E27FC236}">
                <a16:creationId xmlns:a16="http://schemas.microsoft.com/office/drawing/2014/main" id="{A66236A5-7F05-4B09-B093-F54A455D754A}"/>
              </a:ext>
            </a:extLst>
          </p:cNvPr>
          <p:cNvSpPr>
            <a:spLocks noGrp="1"/>
          </p:cNvSpPr>
          <p:nvPr>
            <p:ph type="title"/>
          </p:nvPr>
        </p:nvSpPr>
        <p:spPr>
          <a:xfrm>
            <a:off x="6094105" y="802955"/>
            <a:ext cx="4977976" cy="1454051"/>
          </a:xfrm>
        </p:spPr>
        <p:txBody>
          <a:bodyPr>
            <a:normAutofit/>
          </a:bodyPr>
          <a:lstStyle/>
          <a:p>
            <a:r>
              <a:rPr lang="en-US" altLang="sr-Latn-RS">
                <a:solidFill>
                  <a:srgbClr val="000000"/>
                </a:solidFill>
              </a:rPr>
              <a:t>ZADATAK – POGODI SLIKU</a:t>
            </a:r>
            <a:endParaRPr lang="hr-HR">
              <a:solidFill>
                <a:srgbClr val="000000"/>
              </a:solidFill>
            </a:endParaRPr>
          </a:p>
        </p:txBody>
      </p:sp>
      <p:sp>
        <p:nvSpPr>
          <p:cNvPr id="80"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Slika 3">
            <a:extLst>
              <a:ext uri="{FF2B5EF4-FFF2-40B4-BE49-F238E27FC236}">
                <a16:creationId xmlns:a16="http://schemas.microsoft.com/office/drawing/2014/main" id="{2456A0E0-E6CD-4567-8D29-6E53E425B398}"/>
              </a:ext>
            </a:extLst>
          </p:cNvPr>
          <p:cNvPicPr>
            <a:picLocks noChangeAspect="1"/>
          </p:cNvPicPr>
          <p:nvPr/>
        </p:nvPicPr>
        <p:blipFill>
          <a:blip r:embed="rId3"/>
          <a:stretch>
            <a:fillRect/>
          </a:stretch>
        </p:blipFill>
        <p:spPr>
          <a:xfrm>
            <a:off x="713528" y="1629089"/>
            <a:ext cx="3093472" cy="3620021"/>
          </a:xfrm>
          <a:prstGeom prst="rect">
            <a:avLst/>
          </a:prstGeom>
        </p:spPr>
      </p:pic>
      <p:sp>
        <p:nvSpPr>
          <p:cNvPr id="3" name="Rezervirano mjesto sadržaja 2">
            <a:extLst>
              <a:ext uri="{FF2B5EF4-FFF2-40B4-BE49-F238E27FC236}">
                <a16:creationId xmlns:a16="http://schemas.microsoft.com/office/drawing/2014/main" id="{E5C5C161-DE3C-4D4F-8B64-1DDDD21C1A6F}"/>
              </a:ext>
            </a:extLst>
          </p:cNvPr>
          <p:cNvSpPr>
            <a:spLocks noGrp="1"/>
          </p:cNvSpPr>
          <p:nvPr>
            <p:ph idx="1"/>
          </p:nvPr>
        </p:nvSpPr>
        <p:spPr>
          <a:xfrm>
            <a:off x="6090574" y="2421682"/>
            <a:ext cx="4977578" cy="3639289"/>
          </a:xfrm>
        </p:spPr>
        <p:txBody>
          <a:bodyPr anchor="ctr">
            <a:normAutofit/>
          </a:bodyPr>
          <a:lstStyle/>
          <a:p>
            <a:endParaRPr lang="hr-HR" sz="2000">
              <a:solidFill>
                <a:srgbClr val="000000"/>
              </a:solidFill>
            </a:endParaRPr>
          </a:p>
        </p:txBody>
      </p:sp>
    </p:spTree>
    <p:extLst>
      <p:ext uri="{BB962C8B-B14F-4D97-AF65-F5344CB8AC3E}">
        <p14:creationId xmlns:p14="http://schemas.microsoft.com/office/powerpoint/2010/main" val="3508683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8FD860-2CFF-4B17-BED8-B374FB033CDF}"/>
              </a:ext>
            </a:extLst>
          </p:cNvPr>
          <p:cNvSpPr>
            <a:spLocks noGrp="1"/>
          </p:cNvSpPr>
          <p:nvPr>
            <p:ph type="title"/>
          </p:nvPr>
        </p:nvSpPr>
        <p:spPr/>
        <p:txBody>
          <a:bodyPr/>
          <a:lstStyle/>
          <a:p>
            <a:r>
              <a:rPr lang="hr-HR" dirty="0"/>
              <a:t>ZADATAK – ANALIZA IZVORA</a:t>
            </a:r>
          </a:p>
        </p:txBody>
      </p:sp>
      <p:sp>
        <p:nvSpPr>
          <p:cNvPr id="3" name="Rezervirano mjesto sadržaja 2">
            <a:extLst>
              <a:ext uri="{FF2B5EF4-FFF2-40B4-BE49-F238E27FC236}">
                <a16:creationId xmlns:a16="http://schemas.microsoft.com/office/drawing/2014/main" id="{F95EDF4A-DDA4-411B-9B32-6262819ED18A}"/>
              </a:ext>
            </a:extLst>
          </p:cNvPr>
          <p:cNvSpPr>
            <a:spLocks noGrp="1"/>
          </p:cNvSpPr>
          <p:nvPr>
            <p:ph idx="1"/>
          </p:nvPr>
        </p:nvSpPr>
        <p:spPr/>
        <p:txBody>
          <a:bodyPr>
            <a:normAutofit fontScale="85000" lnSpcReduction="20000"/>
          </a:bodyPr>
          <a:lstStyle/>
          <a:p>
            <a:pPr marL="0" indent="0">
              <a:buNone/>
            </a:pPr>
            <a:r>
              <a:rPr lang="hr-HR" dirty="0"/>
              <a:t>Britanska vlada tražila je od britanskih žena da se angažiraju u mobilizaciji muškaraca: </a:t>
            </a:r>
          </a:p>
          <a:p>
            <a:pPr marL="0" indent="0">
              <a:buNone/>
            </a:pPr>
            <a:r>
              <a:rPr lang="hr-HR" dirty="0"/>
              <a:t>„Čitale ste što su Nijemci učinili </a:t>
            </a:r>
            <a:r>
              <a:rPr lang="hr-HR" dirty="0" err="1"/>
              <a:t>Belgijcima</a:t>
            </a:r>
            <a:r>
              <a:rPr lang="hr-HR" dirty="0"/>
              <a:t>. Jeste li razmišljale što bi učinili vama kada bi došli u našu zemlju? </a:t>
            </a:r>
          </a:p>
          <a:p>
            <a:pPr marL="0" indent="0">
              <a:buNone/>
            </a:pPr>
            <a:r>
              <a:rPr lang="hr-HR" dirty="0"/>
              <a:t>Jeste li svjesne da sigurnost vašeg doma i vaše djece ovisi o mobilizaciji još više muškaraca SADA! </a:t>
            </a:r>
          </a:p>
          <a:p>
            <a:pPr marL="0" indent="0">
              <a:buNone/>
            </a:pPr>
            <a:r>
              <a:rPr lang="hr-HR" dirty="0"/>
              <a:t>Shvaćate li da jedna jedina vaša riječ, „Idi!”, može poslati još jednog vojnika u borbu za kralja i domovinu. </a:t>
            </a:r>
          </a:p>
          <a:p>
            <a:pPr marL="0" indent="0">
              <a:buNone/>
            </a:pPr>
            <a:r>
              <a:rPr lang="hr-HR" dirty="0"/>
              <a:t>Kada rat završi i kada netko upita vašeg muža ili sina što je radio za vrijeme Velikog rata, hoće li on propasti u zemlju od srama jer mu vi niste dopustili da ide u rat? ZAR NEĆETE POMOĆI I POSLATI SVOJEG MUŠKARCA U VOJSKU JOŠ DANAS?” </a:t>
            </a:r>
          </a:p>
          <a:p>
            <a:r>
              <a:rPr lang="hr-HR" i="1" dirty="0"/>
              <a:t>Što misliš o tom pozivu britanskim ženama?</a:t>
            </a:r>
          </a:p>
          <a:p>
            <a:r>
              <a:rPr lang="hr-HR" i="1" dirty="0"/>
              <a:t> Smije li vlada svojim građanima postavljati takve zahtjeve? Obrazloži odgovor. </a:t>
            </a:r>
            <a:endParaRPr lang="hr-HR" dirty="0"/>
          </a:p>
          <a:p>
            <a:endParaRPr lang="hr-HR" dirty="0"/>
          </a:p>
        </p:txBody>
      </p:sp>
    </p:spTree>
    <p:extLst>
      <p:ext uri="{BB962C8B-B14F-4D97-AF65-F5344CB8AC3E}">
        <p14:creationId xmlns:p14="http://schemas.microsoft.com/office/powerpoint/2010/main" val="4264145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Naslov 1">
            <a:extLst>
              <a:ext uri="{FF2B5EF4-FFF2-40B4-BE49-F238E27FC236}">
                <a16:creationId xmlns:a16="http://schemas.microsoft.com/office/drawing/2014/main" id="{13CDDB3C-D7B5-4404-810A-EDD3169313B2}"/>
              </a:ext>
            </a:extLst>
          </p:cNvPr>
          <p:cNvSpPr txBox="1">
            <a:spLocks/>
          </p:cNvSpPr>
          <p:nvPr/>
        </p:nvSpPr>
        <p:spPr>
          <a:xfrm>
            <a:off x="958506" y="800392"/>
            <a:ext cx="10264697" cy="12121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kern="1200">
                <a:solidFill>
                  <a:srgbClr val="FFFFFF"/>
                </a:solidFill>
                <a:latin typeface="+mj-lt"/>
                <a:ea typeface="+mj-ea"/>
                <a:cs typeface="+mj-cs"/>
              </a:rPr>
              <a:t>ZADATAK – PRONAĆI ČETIRI POGREŠKE I ISPRAVITI IH</a:t>
            </a:r>
          </a:p>
        </p:txBody>
      </p:sp>
      <p:sp>
        <p:nvSpPr>
          <p:cNvPr id="3" name="Rezervirano mjesto sadržaja 2">
            <a:extLst>
              <a:ext uri="{FF2B5EF4-FFF2-40B4-BE49-F238E27FC236}">
                <a16:creationId xmlns:a16="http://schemas.microsoft.com/office/drawing/2014/main" id="{2F2F75D7-3F6C-423B-AB59-0B0A8C81A7C9}"/>
              </a:ext>
            </a:extLst>
          </p:cNvPr>
          <p:cNvSpPr>
            <a:spLocks noGrp="1"/>
          </p:cNvSpPr>
          <p:nvPr>
            <p:ph idx="4294967295"/>
          </p:nvPr>
        </p:nvSpPr>
        <p:spPr>
          <a:xfrm>
            <a:off x="1367624" y="2490436"/>
            <a:ext cx="9708995" cy="3567173"/>
          </a:xfrm>
        </p:spPr>
        <p:txBody>
          <a:bodyPr vert="horz" lIns="91440" tIns="45720" rIns="91440" bIns="45720" rtlCol="0" anchor="ctr">
            <a:normAutofit/>
          </a:bodyPr>
          <a:lstStyle/>
          <a:p>
            <a:r>
              <a:rPr lang="hr-HR" dirty="0"/>
              <a:t>Godine 1815. Italija je ušla u rat na strani Antante, premda je dugo bila članica Trojnoga saveza. Učinila je to jer su joj sile Antante tajnim Britanskim ugovorom, potpisanim 26. travnja 1915. godine, obećale smanjenje teritorija nakon pobjede u ratu. Za Bugarsku je taj ugovor bio poguban jer je njime Italiji obećana Istra, velik dio Dalmacije i gotovo svi jadranski otoci. Italija je napala Austro-Ugarsku i tako otvorila još jedno bojište, u dolini rijeke Soče. </a:t>
            </a:r>
          </a:p>
        </p:txBody>
      </p:sp>
    </p:spTree>
    <p:extLst>
      <p:ext uri="{BB962C8B-B14F-4D97-AF65-F5344CB8AC3E}">
        <p14:creationId xmlns:p14="http://schemas.microsoft.com/office/powerpoint/2010/main" val="1757802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BD4E7F6-0FEA-48AD-A935-14BAD2E58725}"/>
              </a:ext>
            </a:extLst>
          </p:cNvPr>
          <p:cNvSpPr>
            <a:spLocks noGrp="1"/>
          </p:cNvSpPr>
          <p:nvPr>
            <p:ph type="title"/>
          </p:nvPr>
        </p:nvSpPr>
        <p:spPr/>
        <p:txBody>
          <a:bodyPr/>
          <a:lstStyle/>
          <a:p>
            <a:r>
              <a:rPr lang="hr-HR" sz="4000" dirty="0"/>
              <a:t>ZADATAK -OBJASNI POJMOVE</a:t>
            </a:r>
            <a:br>
              <a:rPr lang="hr-HR" sz="4000" dirty="0"/>
            </a:br>
            <a:endParaRPr lang="hr-HR" dirty="0"/>
          </a:p>
        </p:txBody>
      </p:sp>
      <p:sp>
        <p:nvSpPr>
          <p:cNvPr id="3" name="Rezervirano mjesto sadržaja 2">
            <a:extLst>
              <a:ext uri="{FF2B5EF4-FFF2-40B4-BE49-F238E27FC236}">
                <a16:creationId xmlns:a16="http://schemas.microsoft.com/office/drawing/2014/main" id="{540647C0-3E01-4CB7-9F2A-1517AF6F96F0}"/>
              </a:ext>
            </a:extLst>
          </p:cNvPr>
          <p:cNvSpPr>
            <a:spLocks noGrp="1"/>
          </p:cNvSpPr>
          <p:nvPr>
            <p:ph idx="1"/>
          </p:nvPr>
        </p:nvSpPr>
        <p:spPr/>
        <p:txBody>
          <a:bodyPr>
            <a:normAutofit lnSpcReduction="10000"/>
          </a:bodyPr>
          <a:lstStyle/>
          <a:p>
            <a:pPr marL="514350" indent="-514350">
              <a:buAutoNum type="alphaLcParenR"/>
            </a:pPr>
            <a:r>
              <a:rPr lang="hr-HR" dirty="0"/>
              <a:t>Urbar</a:t>
            </a:r>
          </a:p>
          <a:p>
            <a:pPr marL="514350" indent="-514350">
              <a:buAutoNum type="alphaLcParenR"/>
            </a:pPr>
            <a:r>
              <a:rPr lang="hr-HR" dirty="0"/>
              <a:t>Rezervat</a:t>
            </a:r>
          </a:p>
          <a:p>
            <a:pPr marL="514350" indent="-514350">
              <a:buAutoNum type="alphaLcParenR"/>
            </a:pPr>
            <a:r>
              <a:rPr lang="hr-HR" dirty="0"/>
              <a:t>Socijalizam</a:t>
            </a:r>
          </a:p>
          <a:p>
            <a:pPr marL="514350" indent="-514350">
              <a:buAutoNum type="alphaLcParenR"/>
            </a:pPr>
            <a:r>
              <a:rPr lang="hr-HR" dirty="0"/>
              <a:t>Diktatura</a:t>
            </a:r>
          </a:p>
          <a:p>
            <a:pPr marL="514350" indent="-514350">
              <a:buAutoNum type="alphaLcParenR"/>
            </a:pPr>
            <a:r>
              <a:rPr lang="hr-HR" dirty="0"/>
              <a:t>Cenzura</a:t>
            </a:r>
          </a:p>
          <a:p>
            <a:pPr marL="514350" indent="-514350">
              <a:buAutoNum type="alphaLcParenR"/>
            </a:pPr>
            <a:r>
              <a:rPr lang="hr-HR" dirty="0"/>
              <a:t>Alijansa</a:t>
            </a:r>
          </a:p>
          <a:p>
            <a:pPr marL="514350" indent="-514350">
              <a:buAutoNum type="alphaLcParenR"/>
            </a:pPr>
            <a:r>
              <a:rPr lang="hr-HR" dirty="0"/>
              <a:t>Imperijalizam</a:t>
            </a:r>
          </a:p>
          <a:p>
            <a:pPr marL="514350" indent="-514350">
              <a:buAutoNum type="alphaLcParenR"/>
            </a:pPr>
            <a:r>
              <a:rPr lang="hr-HR" dirty="0"/>
              <a:t>Oktroirani ustav</a:t>
            </a:r>
          </a:p>
          <a:p>
            <a:pPr marL="514350" indent="-514350">
              <a:buAutoNum type="alphaLcParenR"/>
            </a:pPr>
            <a:r>
              <a:rPr lang="hr-HR" dirty="0"/>
              <a:t>Narod</a:t>
            </a:r>
          </a:p>
          <a:p>
            <a:pPr marL="514350" indent="-514350">
              <a:buAutoNum type="alphaLcParenR"/>
            </a:pPr>
            <a:endParaRPr lang="hr-HR" dirty="0"/>
          </a:p>
        </p:txBody>
      </p:sp>
    </p:spTree>
    <p:extLst>
      <p:ext uri="{BB962C8B-B14F-4D97-AF65-F5344CB8AC3E}">
        <p14:creationId xmlns:p14="http://schemas.microsoft.com/office/powerpoint/2010/main" val="1499996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33A2340-D5F7-4761-ACFF-8FB7FEAFE360}"/>
              </a:ext>
            </a:extLst>
          </p:cNvPr>
          <p:cNvSpPr>
            <a:spLocks noGrp="1"/>
          </p:cNvSpPr>
          <p:nvPr>
            <p:ph type="title"/>
          </p:nvPr>
        </p:nvSpPr>
        <p:spPr/>
        <p:txBody>
          <a:bodyPr/>
          <a:lstStyle/>
          <a:p>
            <a:r>
              <a:rPr lang="hr-HR" dirty="0"/>
              <a:t>ZADATAK – ANALIZA IZVORA</a:t>
            </a:r>
          </a:p>
        </p:txBody>
      </p:sp>
      <p:sp>
        <p:nvSpPr>
          <p:cNvPr id="3" name="Rezervirano mjesto sadržaja 2">
            <a:extLst>
              <a:ext uri="{FF2B5EF4-FFF2-40B4-BE49-F238E27FC236}">
                <a16:creationId xmlns:a16="http://schemas.microsoft.com/office/drawing/2014/main" id="{E377A67D-8048-4DCB-A8E9-A66F65EACEA8}"/>
              </a:ext>
            </a:extLst>
          </p:cNvPr>
          <p:cNvSpPr>
            <a:spLocks noGrp="1"/>
          </p:cNvSpPr>
          <p:nvPr>
            <p:ph idx="1"/>
          </p:nvPr>
        </p:nvSpPr>
        <p:spPr/>
        <p:txBody>
          <a:bodyPr>
            <a:normAutofit lnSpcReduction="10000"/>
          </a:bodyPr>
          <a:lstStyle/>
          <a:p>
            <a:r>
              <a:rPr lang="hr-HR" dirty="0"/>
              <a:t>Kolonijalne su sile višak zatvorenika slale na rad u prekomorske kažnjeničke kolonije. Tijekom 19. stoljeća Ujedinjeno Kraljevstvo je naseljavalo Australiju i Tasmaniju gotovo jedino kažnjenicima, a Francuska je svoje kriminalce slala na zloglasni Vražji otok u Južnoj Americi. Ruskoj je vlasti za istu namjenu služila pusta i hladna pokrajina Sibira. Život u kažnjeničkim kolonijama posvuda je bio sličan: težak rad uz iznimno loše životne uvjete (vrućina, hladnoća, bolesti) i slabu hranu vodio je u gotovo sigurnu smrt. </a:t>
            </a:r>
          </a:p>
          <a:p>
            <a:pPr marL="0" indent="0">
              <a:buNone/>
            </a:pPr>
            <a:r>
              <a:rPr lang="hr-HR" i="1" dirty="0"/>
              <a:t>Odgovori.</a:t>
            </a:r>
          </a:p>
          <a:p>
            <a:pPr marL="0" indent="0">
              <a:buNone/>
            </a:pPr>
            <a:r>
              <a:rPr lang="hr-HR" i="1" dirty="0"/>
              <a:t>Zbog čega je Ujedinjeno Kraljevstvo svoje kažnjenike slalo na najudaljenije moguće mjesto? </a:t>
            </a:r>
          </a:p>
        </p:txBody>
      </p:sp>
    </p:spTree>
    <p:extLst>
      <p:ext uri="{BB962C8B-B14F-4D97-AF65-F5344CB8AC3E}">
        <p14:creationId xmlns:p14="http://schemas.microsoft.com/office/powerpoint/2010/main" val="2338199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C131896-9815-4A04-ADC8-C7B280405EF2}"/>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0E9F719F-7A89-441B-84DE-4474E8252BE9}"/>
              </a:ext>
            </a:extLst>
          </p:cNvPr>
          <p:cNvSpPr>
            <a:spLocks noGrp="1"/>
          </p:cNvSpPr>
          <p:nvPr>
            <p:ph idx="1"/>
          </p:nvPr>
        </p:nvSpPr>
        <p:spPr/>
        <p:txBody>
          <a:bodyPr>
            <a:normAutofit/>
          </a:bodyPr>
          <a:lstStyle/>
          <a:p>
            <a:r>
              <a:rPr lang="hr-HR" b="1" dirty="0"/>
              <a:t>Razvrstaj na desnu stranu tablice: njemački kancelar, utemeljitelj Crvenoga križa, predsjednik vlade Kraljevine Sardinije, talijanski kralj, njemački car, talijanski revolucionar </a:t>
            </a:r>
          </a:p>
          <a:p>
            <a:endParaRPr lang="hr-HR" dirty="0"/>
          </a:p>
          <a:p>
            <a:pPr marL="0" indent="0">
              <a:buNone/>
            </a:pPr>
            <a:r>
              <a:rPr lang="hr-HR" dirty="0"/>
              <a:t>	</a:t>
            </a:r>
          </a:p>
          <a:p>
            <a:endParaRPr lang="hr-HR" dirty="0"/>
          </a:p>
        </p:txBody>
      </p:sp>
      <p:graphicFrame>
        <p:nvGraphicFramePr>
          <p:cNvPr id="4" name="Tablica 4">
            <a:extLst>
              <a:ext uri="{FF2B5EF4-FFF2-40B4-BE49-F238E27FC236}">
                <a16:creationId xmlns:a16="http://schemas.microsoft.com/office/drawing/2014/main" id="{E4894255-4912-4048-932A-9650C91CC462}"/>
              </a:ext>
            </a:extLst>
          </p:cNvPr>
          <p:cNvGraphicFramePr>
            <a:graphicFrameLocks noGrp="1"/>
          </p:cNvGraphicFramePr>
          <p:nvPr>
            <p:extLst>
              <p:ext uri="{D42A27DB-BD31-4B8C-83A1-F6EECF244321}">
                <p14:modId xmlns:p14="http://schemas.microsoft.com/office/powerpoint/2010/main" val="1967781145"/>
              </p:ext>
            </p:extLst>
          </p:nvPr>
        </p:nvGraphicFramePr>
        <p:xfrm>
          <a:off x="1513526" y="3151258"/>
          <a:ext cx="8128000" cy="2219960"/>
        </p:xfrm>
        <a:graphic>
          <a:graphicData uri="http://schemas.openxmlformats.org/drawingml/2006/table">
            <a:tbl>
              <a:tblPr firstRow="1" bandRow="1">
                <a:tableStyleId>{93296810-A885-4BE3-A3E7-6D5BEEA58F35}</a:tableStyleId>
              </a:tblPr>
              <a:tblGrid>
                <a:gridCol w="4064000">
                  <a:extLst>
                    <a:ext uri="{9D8B030D-6E8A-4147-A177-3AD203B41FA5}">
                      <a16:colId xmlns:a16="http://schemas.microsoft.com/office/drawing/2014/main" val="24046828"/>
                    </a:ext>
                  </a:extLst>
                </a:gridCol>
                <a:gridCol w="4064000">
                  <a:extLst>
                    <a:ext uri="{9D8B030D-6E8A-4147-A177-3AD203B41FA5}">
                      <a16:colId xmlns:a16="http://schemas.microsoft.com/office/drawing/2014/main" val="2751229570"/>
                    </a:ext>
                  </a:extLst>
                </a:gridCol>
              </a:tblGrid>
              <a:tr h="0">
                <a:tc>
                  <a:txBody>
                    <a:bodyPr/>
                    <a:lstStyle/>
                    <a:p>
                      <a:r>
                        <a:rPr lang="hr-HR" dirty="0" err="1"/>
                        <a:t>Camillo</a:t>
                      </a:r>
                      <a:r>
                        <a:rPr lang="hr-HR" dirty="0"/>
                        <a:t> </a:t>
                      </a:r>
                      <a:r>
                        <a:rPr lang="hr-HR" dirty="0" err="1"/>
                        <a:t>Cavour</a:t>
                      </a:r>
                      <a:r>
                        <a:rPr lang="hr-HR" dirty="0"/>
                        <a:t> </a:t>
                      </a:r>
                    </a:p>
                  </a:txBody>
                  <a:tcPr/>
                </a:tc>
                <a:tc>
                  <a:txBody>
                    <a:bodyPr/>
                    <a:lstStyle/>
                    <a:p>
                      <a:endParaRPr lang="hr-HR" dirty="0"/>
                    </a:p>
                  </a:txBody>
                  <a:tcPr/>
                </a:tc>
                <a:extLst>
                  <a:ext uri="{0D108BD9-81ED-4DB2-BD59-A6C34878D82A}">
                    <a16:rowId xmlns:a16="http://schemas.microsoft.com/office/drawing/2014/main" val="1902275964"/>
                  </a:ext>
                </a:extLst>
              </a:tr>
              <a:tr h="370840">
                <a:tc>
                  <a:txBody>
                    <a:bodyPr/>
                    <a:lstStyle/>
                    <a:p>
                      <a:r>
                        <a:rPr lang="hr-HR" dirty="0"/>
                        <a:t>Giuseppe Garibaldi </a:t>
                      </a:r>
                    </a:p>
                  </a:txBody>
                  <a:tcPr/>
                </a:tc>
                <a:tc>
                  <a:txBody>
                    <a:bodyPr/>
                    <a:lstStyle/>
                    <a:p>
                      <a:endParaRPr lang="hr-HR"/>
                    </a:p>
                  </a:txBody>
                  <a:tcPr/>
                </a:tc>
                <a:extLst>
                  <a:ext uri="{0D108BD9-81ED-4DB2-BD59-A6C34878D82A}">
                    <a16:rowId xmlns:a16="http://schemas.microsoft.com/office/drawing/2014/main" val="3447865185"/>
                  </a:ext>
                </a:extLst>
              </a:tr>
              <a:tr h="370840">
                <a:tc>
                  <a:txBody>
                    <a:bodyPr/>
                    <a:lstStyle/>
                    <a:p>
                      <a:r>
                        <a:rPr lang="hr-HR" dirty="0"/>
                        <a:t>Vilim I. </a:t>
                      </a:r>
                    </a:p>
                  </a:txBody>
                  <a:tcPr/>
                </a:tc>
                <a:tc>
                  <a:txBody>
                    <a:bodyPr/>
                    <a:lstStyle/>
                    <a:p>
                      <a:endParaRPr lang="hr-HR"/>
                    </a:p>
                  </a:txBody>
                  <a:tcPr/>
                </a:tc>
                <a:extLst>
                  <a:ext uri="{0D108BD9-81ED-4DB2-BD59-A6C34878D82A}">
                    <a16:rowId xmlns:a16="http://schemas.microsoft.com/office/drawing/2014/main" val="1924145747"/>
                  </a:ext>
                </a:extLst>
              </a:tr>
              <a:tr h="370840">
                <a:tc>
                  <a:txBody>
                    <a:bodyPr/>
                    <a:lstStyle/>
                    <a:p>
                      <a:r>
                        <a:rPr lang="hr-HR" dirty="0"/>
                        <a:t>Henry </a:t>
                      </a:r>
                      <a:r>
                        <a:rPr lang="hr-HR" dirty="0" err="1"/>
                        <a:t>Dunant</a:t>
                      </a:r>
                      <a:r>
                        <a:rPr lang="hr-HR" dirty="0"/>
                        <a:t> </a:t>
                      </a:r>
                    </a:p>
                  </a:txBody>
                  <a:tcPr/>
                </a:tc>
                <a:tc>
                  <a:txBody>
                    <a:bodyPr/>
                    <a:lstStyle/>
                    <a:p>
                      <a:endParaRPr lang="hr-HR"/>
                    </a:p>
                  </a:txBody>
                  <a:tcPr/>
                </a:tc>
                <a:extLst>
                  <a:ext uri="{0D108BD9-81ED-4DB2-BD59-A6C34878D82A}">
                    <a16:rowId xmlns:a16="http://schemas.microsoft.com/office/drawing/2014/main" val="7766888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Otto von Bismarck 	</a:t>
                      </a:r>
                    </a:p>
                  </a:txBody>
                  <a:tcPr/>
                </a:tc>
                <a:tc>
                  <a:txBody>
                    <a:bodyPr/>
                    <a:lstStyle/>
                    <a:p>
                      <a:endParaRPr lang="hr-HR" dirty="0"/>
                    </a:p>
                  </a:txBody>
                  <a:tcPr/>
                </a:tc>
                <a:extLst>
                  <a:ext uri="{0D108BD9-81ED-4DB2-BD59-A6C34878D82A}">
                    <a16:rowId xmlns:a16="http://schemas.microsoft.com/office/drawing/2014/main" val="2038740005"/>
                  </a:ext>
                </a:extLst>
              </a:tr>
              <a:tr h="370840">
                <a:tc>
                  <a:txBody>
                    <a:bodyPr/>
                    <a:lstStyle/>
                    <a:p>
                      <a:r>
                        <a:rPr lang="hr-HR" dirty="0"/>
                        <a:t>Vittorio Emanuele </a:t>
                      </a:r>
                    </a:p>
                  </a:txBody>
                  <a:tcPr/>
                </a:tc>
                <a:tc>
                  <a:txBody>
                    <a:bodyPr/>
                    <a:lstStyle/>
                    <a:p>
                      <a:endParaRPr lang="hr-HR" dirty="0"/>
                    </a:p>
                  </a:txBody>
                  <a:tcPr/>
                </a:tc>
                <a:extLst>
                  <a:ext uri="{0D108BD9-81ED-4DB2-BD59-A6C34878D82A}">
                    <a16:rowId xmlns:a16="http://schemas.microsoft.com/office/drawing/2014/main" val="3789408675"/>
                  </a:ext>
                </a:extLst>
              </a:tr>
            </a:tbl>
          </a:graphicData>
        </a:graphic>
      </p:graphicFrame>
    </p:spTree>
    <p:extLst>
      <p:ext uri="{BB962C8B-B14F-4D97-AF65-F5344CB8AC3E}">
        <p14:creationId xmlns:p14="http://schemas.microsoft.com/office/powerpoint/2010/main" val="493402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E7CE53E-D871-0FBF-6108-3E3E1C0B5929}"/>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B9B984E0-C30F-C207-DE6F-DC0490015E62}"/>
              </a:ext>
            </a:extLst>
          </p:cNvPr>
          <p:cNvSpPr>
            <a:spLocks noGrp="1"/>
          </p:cNvSpPr>
          <p:nvPr>
            <p:ph idx="1"/>
          </p:nvPr>
        </p:nvSpPr>
        <p:spPr/>
        <p:txBody>
          <a:bodyPr/>
          <a:lstStyle/>
          <a:p>
            <a:r>
              <a:rPr lang="hr-HR" dirty="0">
                <a:hlinkClick r:id="rId2"/>
              </a:rPr>
              <a:t>https://www.youtube.com/watch?v=_9pfbgpYDsk</a:t>
            </a:r>
            <a:endParaRPr lang="hr-HR" dirty="0"/>
          </a:p>
          <a:p>
            <a:r>
              <a:rPr lang="en-US" dirty="0"/>
              <a:t>Queen - Live Aid 1985 - Show </a:t>
            </a:r>
            <a:r>
              <a:rPr lang="en-US" dirty="0" err="1"/>
              <a:t>Completo</a:t>
            </a:r>
            <a:r>
              <a:rPr lang="en-US" dirty="0"/>
              <a:t> – FULL HD 1080p REMASTER</a:t>
            </a:r>
            <a:endParaRPr lang="hr-HR" dirty="0"/>
          </a:p>
          <a:p>
            <a:r>
              <a:rPr lang="hr-HR" dirty="0">
                <a:hlinkClick r:id="rId3"/>
              </a:rPr>
              <a:t>https://www.youtube.com/watch?v=p4WG_y7owmM</a:t>
            </a:r>
            <a:endParaRPr lang="hr-HR" dirty="0"/>
          </a:p>
          <a:p>
            <a:r>
              <a:rPr lang="en-US" dirty="0"/>
              <a:t>Tina Turner - Tonight (with David Bowie) [Live]</a:t>
            </a:r>
            <a:endParaRPr lang="hr-HR" dirty="0"/>
          </a:p>
          <a:p>
            <a:r>
              <a:rPr lang="hr-HR" dirty="0">
                <a:hlinkClick r:id="rId4"/>
              </a:rPr>
              <a:t>https://www.youtube.com/watch?v=tSi6Dn1H36Y</a:t>
            </a:r>
            <a:endParaRPr lang="hr-HR" dirty="0"/>
          </a:p>
          <a:p>
            <a:r>
              <a:rPr lang="hr-HR" dirty="0"/>
              <a:t>Michael Jackson - </a:t>
            </a:r>
            <a:r>
              <a:rPr lang="hr-HR" dirty="0" err="1"/>
              <a:t>Billie</a:t>
            </a:r>
            <a:r>
              <a:rPr lang="hr-HR"/>
              <a:t> Jean (Live) - 1983</a:t>
            </a:r>
            <a:endParaRPr lang="hr-HR" dirty="0"/>
          </a:p>
        </p:txBody>
      </p:sp>
    </p:spTree>
    <p:extLst>
      <p:ext uri="{BB962C8B-B14F-4D97-AF65-F5344CB8AC3E}">
        <p14:creationId xmlns:p14="http://schemas.microsoft.com/office/powerpoint/2010/main" val="2797797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9" name="Picture 3075">
            <a:extLst>
              <a:ext uri="{FF2B5EF4-FFF2-40B4-BE49-F238E27FC236}">
                <a16:creationId xmlns:a16="http://schemas.microsoft.com/office/drawing/2014/main" id="{53042479-09C1-F46D-C6B5-3A37EDDE690C}"/>
              </a:ext>
            </a:extLst>
          </p:cNvPr>
          <p:cNvPicPr>
            <a:picLocks noChangeAspect="1"/>
          </p:cNvPicPr>
          <p:nvPr/>
        </p:nvPicPr>
        <p:blipFill>
          <a:blip r:embed="rId2"/>
          <a:srcRect l="43037" r="-2" b="-2"/>
          <a:stretch/>
        </p:blipFill>
        <p:spPr>
          <a:xfrm>
            <a:off x="-9527" y="3725"/>
            <a:ext cx="5846165" cy="6850548"/>
          </a:xfrm>
          <a:prstGeom prst="rect">
            <a:avLst/>
          </a:prstGeom>
        </p:spPr>
      </p:pic>
      <p:sp>
        <p:nvSpPr>
          <p:cNvPr id="3074" name="Title 1">
            <a:extLst>
              <a:ext uri="{FF2B5EF4-FFF2-40B4-BE49-F238E27FC236}">
                <a16:creationId xmlns:a16="http://schemas.microsoft.com/office/drawing/2014/main" id="{D54BD8FB-806F-4DA6-B0CF-6D07FF69CB71}"/>
              </a:ext>
            </a:extLst>
          </p:cNvPr>
          <p:cNvSpPr>
            <a:spLocks noGrp="1" noChangeArrowheads="1"/>
          </p:cNvSpPr>
          <p:nvPr>
            <p:ph type="title"/>
          </p:nvPr>
        </p:nvSpPr>
        <p:spPr>
          <a:xfrm>
            <a:off x="6094105" y="802955"/>
            <a:ext cx="4977976" cy="1454051"/>
          </a:xfrm>
        </p:spPr>
        <p:txBody>
          <a:bodyPr anchor="b">
            <a:normAutofit/>
          </a:bodyPr>
          <a:lstStyle/>
          <a:p>
            <a:r>
              <a:rPr lang="hr-HR" altLang="sr-Latn-RS" sz="3600">
                <a:solidFill>
                  <a:schemeClr val="tx2"/>
                </a:solidFill>
              </a:rPr>
              <a:t>KURIKULUM</a:t>
            </a:r>
          </a:p>
        </p:txBody>
      </p:sp>
      <p:sp>
        <p:nvSpPr>
          <p:cNvPr id="3" name="Content Placeholder 2">
            <a:extLst>
              <a:ext uri="{FF2B5EF4-FFF2-40B4-BE49-F238E27FC236}">
                <a16:creationId xmlns:a16="http://schemas.microsoft.com/office/drawing/2014/main" id="{B2F48924-D895-4C11-8EEE-73B2AA5669A5}"/>
              </a:ext>
            </a:extLst>
          </p:cNvPr>
          <p:cNvSpPr>
            <a:spLocks noGrp="1"/>
          </p:cNvSpPr>
          <p:nvPr>
            <p:ph idx="1"/>
          </p:nvPr>
        </p:nvSpPr>
        <p:spPr>
          <a:xfrm>
            <a:off x="351817" y="527769"/>
            <a:ext cx="10515600" cy="4351338"/>
          </a:xfrm>
        </p:spPr>
        <p:txBody>
          <a:bodyPr/>
          <a:lstStyle/>
          <a:p>
            <a:pPr>
              <a:defRPr/>
            </a:pPr>
            <a:r>
              <a:rPr lang="hr-HR" dirty="0"/>
              <a:t>dokument u kojem piše što trebamo znati i moći na kraju sedmog razreda</a:t>
            </a:r>
          </a:p>
          <a:p>
            <a:pPr marL="0" indent="0">
              <a:buNone/>
              <a:defRPr/>
            </a:pPr>
            <a:endParaRPr lang="hr-HR" dirty="0"/>
          </a:p>
          <a:p>
            <a:pPr>
              <a:defRPr/>
            </a:pPr>
            <a:endParaRPr lang="hr-HR" dirty="0"/>
          </a:p>
        </p:txBody>
      </p:sp>
      <p:graphicFrame>
        <p:nvGraphicFramePr>
          <p:cNvPr id="4" name="Diagram 3">
            <a:extLst>
              <a:ext uri="{FF2B5EF4-FFF2-40B4-BE49-F238E27FC236}">
                <a16:creationId xmlns:a16="http://schemas.microsoft.com/office/drawing/2014/main" id="{5FED3CD5-4DFD-4B53-9C41-C442954F6CCD}"/>
              </a:ext>
            </a:extLst>
          </p:cNvPr>
          <p:cNvGraphicFramePr/>
          <p:nvPr/>
        </p:nvGraphicFramePr>
        <p:xfrm>
          <a:off x="6090574" y="2415756"/>
          <a:ext cx="4977578" cy="36392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2557CAF-F205-7BAA-3C9C-0FF057F6CA4F}"/>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kern="1200">
                <a:solidFill>
                  <a:schemeClr val="tx1"/>
                </a:solidFill>
                <a:latin typeface="+mj-lt"/>
                <a:ea typeface="+mj-ea"/>
                <a:cs typeface="+mj-cs"/>
              </a:rPr>
              <a:t>ŠTO ĆEMO NAUČITI – TO SE ZOVE ISHODI</a:t>
            </a:r>
          </a:p>
        </p:txBody>
      </p:sp>
      <p:pic>
        <p:nvPicPr>
          <p:cNvPr id="4" name="Slika 3" descr="Slika na kojoj se prikazuje tekst, grafički dizajn, higijenski uložak, dizajn&#10;&#10;Opis je automatski generiran">
            <a:extLst>
              <a:ext uri="{FF2B5EF4-FFF2-40B4-BE49-F238E27FC236}">
                <a16:creationId xmlns:a16="http://schemas.microsoft.com/office/drawing/2014/main" id="{0A9F666E-1874-8F97-5B16-1BF039878DAC}"/>
              </a:ext>
            </a:extLst>
          </p:cNvPr>
          <p:cNvPicPr>
            <a:picLocks noChangeAspect="1"/>
          </p:cNvPicPr>
          <p:nvPr/>
        </p:nvPicPr>
        <p:blipFill>
          <a:blip r:embed="rId2"/>
          <a:stretch>
            <a:fillRect/>
          </a:stretch>
        </p:blipFill>
        <p:spPr>
          <a:xfrm>
            <a:off x="6414800" y="625684"/>
            <a:ext cx="4407947" cy="5455380"/>
          </a:xfrm>
          <a:prstGeom prst="rect">
            <a:avLst/>
          </a:prstGeom>
        </p:spPr>
      </p:pic>
    </p:spTree>
    <p:extLst>
      <p:ext uri="{BB962C8B-B14F-4D97-AF65-F5344CB8AC3E}">
        <p14:creationId xmlns:p14="http://schemas.microsoft.com/office/powerpoint/2010/main" val="4056947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875" name="Rectangle 36870">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Slika 3" descr="Slika na kojoj se prikazuje tekst, odijevanje, čovjek, Ljudsko lice&#10;&#10;Opis je automatski generiran">
            <a:extLst>
              <a:ext uri="{FF2B5EF4-FFF2-40B4-BE49-F238E27FC236}">
                <a16:creationId xmlns:a16="http://schemas.microsoft.com/office/drawing/2014/main" id="{CE28200D-F0FD-DE2D-95A2-06D3B69B284B}"/>
              </a:ext>
            </a:extLst>
          </p:cNvPr>
          <p:cNvPicPr>
            <a:picLocks noChangeAspect="1"/>
          </p:cNvPicPr>
          <p:nvPr/>
        </p:nvPicPr>
        <p:blipFill>
          <a:blip r:embed="rId2"/>
          <a:srcRect l="4964"/>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36876"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6866" name="Title 1">
            <a:extLst>
              <a:ext uri="{FF2B5EF4-FFF2-40B4-BE49-F238E27FC236}">
                <a16:creationId xmlns:a16="http://schemas.microsoft.com/office/drawing/2014/main" id="{EF657721-0933-41BC-B4C2-506E9FF3B78F}"/>
              </a:ext>
            </a:extLst>
          </p:cNvPr>
          <p:cNvSpPr>
            <a:spLocks noGrp="1"/>
          </p:cNvSpPr>
          <p:nvPr>
            <p:ph type="title"/>
          </p:nvPr>
        </p:nvSpPr>
        <p:spPr>
          <a:xfrm>
            <a:off x="5827048" y="407987"/>
            <a:ext cx="5721484" cy="1325563"/>
          </a:xfrm>
        </p:spPr>
        <p:txBody>
          <a:bodyPr>
            <a:normAutofit/>
          </a:bodyPr>
          <a:lstStyle/>
          <a:p>
            <a:pPr eaLnBrk="1" hangingPunct="1"/>
            <a:r>
              <a:rPr lang="hr-HR" altLang="sr-Latn-RS"/>
              <a:t>ŠTO NAM TREBA?</a:t>
            </a:r>
            <a:endParaRPr lang="en-US" altLang="sr-Latn-RS"/>
          </a:p>
        </p:txBody>
      </p:sp>
      <p:sp>
        <p:nvSpPr>
          <p:cNvPr id="3" name="Content Placeholder 2">
            <a:extLst>
              <a:ext uri="{FF2B5EF4-FFF2-40B4-BE49-F238E27FC236}">
                <a16:creationId xmlns:a16="http://schemas.microsoft.com/office/drawing/2014/main" id="{1BAB39E6-5501-412F-943D-41173C1C845B}"/>
              </a:ext>
            </a:extLst>
          </p:cNvPr>
          <p:cNvSpPr>
            <a:spLocks noGrp="1"/>
          </p:cNvSpPr>
          <p:nvPr>
            <p:ph idx="1"/>
          </p:nvPr>
        </p:nvSpPr>
        <p:spPr>
          <a:xfrm>
            <a:off x="5827048" y="1868487"/>
            <a:ext cx="5721484" cy="4351338"/>
          </a:xfrm>
        </p:spPr>
        <p:txBody>
          <a:bodyPr>
            <a:normAutofit/>
          </a:bodyPr>
          <a:lstStyle/>
          <a:p>
            <a:pPr eaLnBrk="1" hangingPunct="1">
              <a:defRPr/>
            </a:pPr>
            <a:r>
              <a:rPr lang="hr-HR"/>
              <a:t>Udžbenik – Moja povijest 8</a:t>
            </a:r>
          </a:p>
          <a:p>
            <a:pPr eaLnBrk="1" hangingPunct="1">
              <a:defRPr/>
            </a:pPr>
            <a:r>
              <a:rPr lang="hr-HR"/>
              <a:t>Bilježnica (na crte, najbolje velika) – paziti na listiće!</a:t>
            </a:r>
          </a:p>
          <a:p>
            <a:pPr eaLnBrk="1" hangingPunct="1">
              <a:defRPr/>
            </a:pPr>
            <a:endParaRPr lang="hr-HR"/>
          </a:p>
          <a:p>
            <a:pPr eaLnBrk="1" hangingPunct="1">
              <a:defRPr/>
            </a:pPr>
            <a:r>
              <a:rPr lang="hr-HR"/>
              <a:t>Volja, želja, radoznalost, marljivost</a:t>
            </a:r>
          </a:p>
          <a:p>
            <a:pPr eaLnBrk="1" hangingPunct="1">
              <a:defRPr/>
            </a:pPr>
            <a:endParaRPr lang="hr-HR"/>
          </a:p>
          <a:p>
            <a:pPr marL="0" indent="0">
              <a:buNone/>
              <a:defRPr/>
            </a:pPr>
            <a:endParaRPr lang="hr-HR"/>
          </a:p>
        </p:txBody>
      </p:sp>
    </p:spTree>
    <p:extLst>
      <p:ext uri="{BB962C8B-B14F-4D97-AF65-F5344CB8AC3E}">
        <p14:creationId xmlns:p14="http://schemas.microsoft.com/office/powerpoint/2010/main" val="3430435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377E6B4D-E66A-4E79-B9EE-E50BC9E0B753}"/>
              </a:ext>
            </a:extLst>
          </p:cNvPr>
          <p:cNvSpPr>
            <a:spLocks noGrp="1"/>
          </p:cNvSpPr>
          <p:nvPr>
            <p:ph type="title"/>
          </p:nvPr>
        </p:nvSpPr>
        <p:spPr>
          <a:xfrm>
            <a:off x="793662" y="386930"/>
            <a:ext cx="10066122" cy="1298448"/>
          </a:xfrm>
        </p:spPr>
        <p:txBody>
          <a:bodyPr anchor="b">
            <a:normAutofit/>
          </a:bodyPr>
          <a:lstStyle/>
          <a:p>
            <a:r>
              <a:rPr lang="hr-HR" altLang="sr-Latn-RS" sz="4800"/>
              <a:t>UČENJE I OCJENJIVANJE</a:t>
            </a:r>
            <a:endParaRPr lang="en-US" altLang="sr-Latn-RS" sz="4800"/>
          </a:p>
        </p:txBody>
      </p:sp>
      <p:sp>
        <p:nvSpPr>
          <p:cNvPr id="3" name="Content Placeholder 2">
            <a:extLst>
              <a:ext uri="{FF2B5EF4-FFF2-40B4-BE49-F238E27FC236}">
                <a16:creationId xmlns:a16="http://schemas.microsoft.com/office/drawing/2014/main" id="{340BD773-0275-4C6C-9E93-D806D466ADF6}"/>
              </a:ext>
            </a:extLst>
          </p:cNvPr>
          <p:cNvSpPr>
            <a:spLocks noGrp="1"/>
          </p:cNvSpPr>
          <p:nvPr>
            <p:ph idx="1"/>
          </p:nvPr>
        </p:nvSpPr>
        <p:spPr>
          <a:xfrm>
            <a:off x="793661" y="2599509"/>
            <a:ext cx="4530898" cy="3639450"/>
          </a:xfrm>
        </p:spPr>
        <p:txBody>
          <a:bodyPr anchor="ctr">
            <a:normAutofit/>
          </a:bodyPr>
          <a:lstStyle/>
          <a:p>
            <a:r>
              <a:rPr lang="hr-HR" altLang="sr-Latn-RS" sz="2000" dirty="0"/>
              <a:t>pažljivo pratiti tijekom nastave</a:t>
            </a:r>
          </a:p>
          <a:p>
            <a:r>
              <a:rPr lang="hr-HR" altLang="sr-Latn-RS" sz="2000" dirty="0"/>
              <a:t>usmeno ispitivanje – razgovor– bez najave – možete se javiti</a:t>
            </a:r>
          </a:p>
          <a:p>
            <a:r>
              <a:rPr lang="hr-HR" altLang="sr-Latn-RS" sz="2000" dirty="0"/>
              <a:t>četiri velika ispita </a:t>
            </a:r>
          </a:p>
          <a:p>
            <a:r>
              <a:rPr lang="hr-HR" altLang="sr-Latn-RS" sz="2000" dirty="0"/>
              <a:t>Kratke vježbe – najava, nekad samo bilješke, nekad ocjena – bit ćete obaviješteni</a:t>
            </a:r>
          </a:p>
          <a:p>
            <a:r>
              <a:rPr lang="hr-HR" altLang="sr-Latn-RS" sz="2000" dirty="0"/>
              <a:t>Istraživanje i prezentiranje – jedna tema, svatko sam za sebe – bit ćete obaviješteni</a:t>
            </a:r>
          </a:p>
          <a:p>
            <a:pPr>
              <a:buFontTx/>
              <a:buAutoNum type="arabicPeriod"/>
            </a:pPr>
            <a:endParaRPr lang="en-US" altLang="sr-Latn-RS" sz="2000" dirty="0"/>
          </a:p>
        </p:txBody>
      </p:sp>
      <p:pic>
        <p:nvPicPr>
          <p:cNvPr id="2" name="Slika 1" descr="Slika na kojoj se prikazuje tekst, osoba, ploča, mjehurić&#10;&#10;Opis je automatski generiran">
            <a:extLst>
              <a:ext uri="{FF2B5EF4-FFF2-40B4-BE49-F238E27FC236}">
                <a16:creationId xmlns:a16="http://schemas.microsoft.com/office/drawing/2014/main" id="{CCA3A753-AAFD-8129-C856-A58FEF742D01}"/>
              </a:ext>
            </a:extLst>
          </p:cNvPr>
          <p:cNvPicPr>
            <a:picLocks noChangeAspect="1"/>
          </p:cNvPicPr>
          <p:nvPr/>
        </p:nvPicPr>
        <p:blipFill>
          <a:blip r:embed="rId2"/>
          <a:stretch>
            <a:fillRect/>
          </a:stretch>
        </p:blipFill>
        <p:spPr>
          <a:xfrm>
            <a:off x="5911532" y="2627739"/>
            <a:ext cx="5150277" cy="3427275"/>
          </a:xfrm>
          <a:prstGeom prst="rect">
            <a:avLst/>
          </a:prstGeom>
        </p:spPr>
      </p:pic>
    </p:spTree>
    <p:extLst>
      <p:ext uri="{BB962C8B-B14F-4D97-AF65-F5344CB8AC3E}">
        <p14:creationId xmlns:p14="http://schemas.microsoft.com/office/powerpoint/2010/main" val="3298379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descr="Slika na kojoj se prikazuje zamućenje, šarenilo, plavo, zamućeno&#10;&#10;Opis je automatski generiran">
            <a:extLst>
              <a:ext uri="{FF2B5EF4-FFF2-40B4-BE49-F238E27FC236}">
                <a16:creationId xmlns:a16="http://schemas.microsoft.com/office/drawing/2014/main" id="{00DE6B75-79C8-10F9-972F-E0D4B8FF4BF3}"/>
              </a:ext>
            </a:extLst>
          </p:cNvPr>
          <p:cNvPicPr>
            <a:picLocks noChangeAspect="1"/>
          </p:cNvPicPr>
          <p:nvPr/>
        </p:nvPicPr>
        <p:blipFill>
          <a:blip r:embed="rId2"/>
          <a:srcRect l="16146" r="36417" b="2"/>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56249E30-CB78-8C4D-E397-87E61D24ED76}"/>
              </a:ext>
            </a:extLst>
          </p:cNvPr>
          <p:cNvSpPr>
            <a:spLocks noGrp="1"/>
          </p:cNvSpPr>
          <p:nvPr>
            <p:ph type="title"/>
          </p:nvPr>
        </p:nvSpPr>
        <p:spPr>
          <a:xfrm>
            <a:off x="5827048" y="407987"/>
            <a:ext cx="5721484" cy="1325563"/>
          </a:xfrm>
        </p:spPr>
        <p:txBody>
          <a:bodyPr>
            <a:normAutofit/>
          </a:bodyPr>
          <a:lstStyle/>
          <a:p>
            <a:r>
              <a:rPr lang="hr-HR" dirty="0"/>
              <a:t>ELEMENTI</a:t>
            </a:r>
          </a:p>
        </p:txBody>
      </p:sp>
      <p:graphicFrame>
        <p:nvGraphicFramePr>
          <p:cNvPr id="5" name="Rezervirano mjesto sadržaja 2">
            <a:extLst>
              <a:ext uri="{FF2B5EF4-FFF2-40B4-BE49-F238E27FC236}">
                <a16:creationId xmlns:a16="http://schemas.microsoft.com/office/drawing/2014/main" id="{745DAE3C-4CD7-A2A3-7228-BC87CD48DEF7}"/>
              </a:ext>
            </a:extLst>
          </p:cNvPr>
          <p:cNvGraphicFramePr>
            <a:graphicFrameLocks noGrp="1"/>
          </p:cNvGraphicFramePr>
          <p:nvPr>
            <p:ph idx="1"/>
            <p:extLst>
              <p:ext uri="{D42A27DB-BD31-4B8C-83A1-F6EECF244321}">
                <p14:modId xmlns:p14="http://schemas.microsoft.com/office/powerpoint/2010/main" val="1366039022"/>
              </p:ext>
            </p:extLst>
          </p:nvPr>
        </p:nvGraphicFramePr>
        <p:xfrm>
          <a:off x="5827048" y="1868487"/>
          <a:ext cx="572148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4457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00F7C41-CEF0-40E0-9670-A9CED14DAE55}"/>
              </a:ext>
            </a:extLst>
          </p:cNvPr>
          <p:cNvSpPr>
            <a:spLocks noGrp="1"/>
          </p:cNvSpPr>
          <p:nvPr>
            <p:ph type="title"/>
          </p:nvPr>
        </p:nvSpPr>
        <p:spPr>
          <a:xfrm>
            <a:off x="793662" y="386930"/>
            <a:ext cx="10066122" cy="1298448"/>
          </a:xfrm>
        </p:spPr>
        <p:txBody>
          <a:bodyPr anchor="b">
            <a:normAutofit/>
          </a:bodyPr>
          <a:lstStyle/>
          <a:p>
            <a:r>
              <a:rPr lang="hr-HR" sz="4800"/>
              <a:t>KRITERIJI</a:t>
            </a:r>
          </a:p>
        </p:txBody>
      </p:sp>
      <p:sp>
        <p:nvSpPr>
          <p:cNvPr id="3" name="Rezervirano mjesto sadržaja 2">
            <a:extLst>
              <a:ext uri="{FF2B5EF4-FFF2-40B4-BE49-F238E27FC236}">
                <a16:creationId xmlns:a16="http://schemas.microsoft.com/office/drawing/2014/main" id="{D474E915-3A58-4FC4-8A35-C3EA01DF070E}"/>
              </a:ext>
            </a:extLst>
          </p:cNvPr>
          <p:cNvSpPr>
            <a:spLocks noGrp="1"/>
          </p:cNvSpPr>
          <p:nvPr>
            <p:ph idx="1"/>
          </p:nvPr>
        </p:nvSpPr>
        <p:spPr>
          <a:xfrm>
            <a:off x="793661" y="2599509"/>
            <a:ext cx="4530898" cy="3639450"/>
          </a:xfrm>
        </p:spPr>
        <p:txBody>
          <a:bodyPr anchor="ctr">
            <a:normAutofit/>
          </a:bodyPr>
          <a:lstStyle/>
          <a:p>
            <a:r>
              <a:rPr lang="hr-HR" sz="2000"/>
              <a:t>Što je kriterij?</a:t>
            </a:r>
          </a:p>
        </p:txBody>
      </p:sp>
      <p:pic>
        <p:nvPicPr>
          <p:cNvPr id="4" name="Slika 3">
            <a:extLst>
              <a:ext uri="{FF2B5EF4-FFF2-40B4-BE49-F238E27FC236}">
                <a16:creationId xmlns:a16="http://schemas.microsoft.com/office/drawing/2014/main" id="{A390E864-DD6B-FD5E-984B-B562EE64B73C}"/>
              </a:ext>
            </a:extLst>
          </p:cNvPr>
          <p:cNvPicPr>
            <a:picLocks noChangeAspect="1"/>
          </p:cNvPicPr>
          <p:nvPr/>
        </p:nvPicPr>
        <p:blipFill rotWithShape="1">
          <a:blip r:embed="rId2"/>
          <a:srcRect l="1" r="-2" b="46133"/>
          <a:stretch/>
        </p:blipFill>
        <p:spPr>
          <a:xfrm>
            <a:off x="5444604" y="3380225"/>
            <a:ext cx="5150277" cy="2078017"/>
          </a:xfrm>
          <a:prstGeom prst="rect">
            <a:avLst/>
          </a:prstGeom>
        </p:spPr>
      </p:pic>
    </p:spTree>
    <p:extLst>
      <p:ext uri="{BB962C8B-B14F-4D97-AF65-F5344CB8AC3E}">
        <p14:creationId xmlns:p14="http://schemas.microsoft.com/office/powerpoint/2010/main" val="152018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1310</Words>
  <Application>Microsoft Office PowerPoint</Application>
  <PresentationFormat>Široki zaslon</PresentationFormat>
  <Paragraphs>163</Paragraphs>
  <Slides>39</Slides>
  <Notes>0</Notes>
  <HiddenSlides>0</HiddenSlides>
  <MMClips>0</MMClips>
  <ScaleCrop>false</ScaleCrop>
  <HeadingPairs>
    <vt:vector size="6" baseType="variant">
      <vt:variant>
        <vt:lpstr>Korišteni fontovi</vt:lpstr>
      </vt:variant>
      <vt:variant>
        <vt:i4>6</vt:i4>
      </vt:variant>
      <vt:variant>
        <vt:lpstr>Tema</vt:lpstr>
      </vt:variant>
      <vt:variant>
        <vt:i4>1</vt:i4>
      </vt:variant>
      <vt:variant>
        <vt:lpstr>Naslovi slajdova</vt:lpstr>
      </vt:variant>
      <vt:variant>
        <vt:i4>39</vt:i4>
      </vt:variant>
    </vt:vector>
  </HeadingPairs>
  <TitlesOfParts>
    <vt:vector size="46" baseType="lpstr">
      <vt:lpstr>Arial</vt:lpstr>
      <vt:lpstr>Calibri</vt:lpstr>
      <vt:lpstr>Calibri Light</vt:lpstr>
      <vt:lpstr>Courier New</vt:lpstr>
      <vt:lpstr>Rockwell</vt:lpstr>
      <vt:lpstr>Times New Roman</vt:lpstr>
      <vt:lpstr>Tema sustava Office</vt:lpstr>
      <vt:lpstr>Uvodno ponavljanje nastavnih sadržaja 7. razreda</vt:lpstr>
      <vt:lpstr>PowerPoint prezentacija</vt:lpstr>
      <vt:lpstr>PowerPoint prezentacija</vt:lpstr>
      <vt:lpstr>KURIKULUM</vt:lpstr>
      <vt:lpstr>ŠTO ĆEMO NAUČITI – TO SE ZOVE ISHODI</vt:lpstr>
      <vt:lpstr>ŠTO NAM TREBA?</vt:lpstr>
      <vt:lpstr>UČENJE I OCJENJIVANJE</vt:lpstr>
      <vt:lpstr>ELEMENTI</vt:lpstr>
      <vt:lpstr>KRITERIJI</vt:lpstr>
      <vt:lpstr>ZADATAK – POGODI SLIKU</vt:lpstr>
      <vt:lpstr>PowerPoint prezentacija</vt:lpstr>
      <vt:lpstr>ZADATAK  – DA ILI NE</vt:lpstr>
      <vt:lpstr>ZADATAK – POGODI SLIKU</vt:lpstr>
      <vt:lpstr>PowerPoint prezentacija</vt:lpstr>
      <vt:lpstr>PowerPoint prezentacija</vt:lpstr>
      <vt:lpstr>ZADATAK – ABC PITALICE</vt:lpstr>
      <vt:lpstr>ZADATAK – ABC PITALICE</vt:lpstr>
      <vt:lpstr>ZADATAK – POGODI SLIKU</vt:lpstr>
      <vt:lpstr>PowerPoint prezentacija</vt:lpstr>
      <vt:lpstr>ZADATAK  – NACRTAJ LENTU</vt:lpstr>
      <vt:lpstr>ZADATAK – ZAGONETNA PRIČA</vt:lpstr>
      <vt:lpstr>ZADATAK – POGODI SLIKU</vt:lpstr>
      <vt:lpstr>PowerPoint prezentacija</vt:lpstr>
      <vt:lpstr>ZADATAK – ABC PITALICE</vt:lpstr>
      <vt:lpstr>ZADATAK – POGODI SLIKU</vt:lpstr>
      <vt:lpstr>PowerPoint prezentacija</vt:lpstr>
      <vt:lpstr>ZADATAK – ZAGONETNA PRIČA</vt:lpstr>
      <vt:lpstr>ZADATAK – POGODI SLIKU</vt:lpstr>
      <vt:lpstr>ZADATAK – ANALIZA IZVORA</vt:lpstr>
      <vt:lpstr>PowerPoint prezentacija</vt:lpstr>
      <vt:lpstr>ZADATAK  – NACRTAJ LENTU</vt:lpstr>
      <vt:lpstr>ZADATAK – ZAGONETNA PRIČA</vt:lpstr>
      <vt:lpstr>ZADATAK – POGODI SLIKU</vt:lpstr>
      <vt:lpstr>ZADATAK – ANALIZA IZVORA</vt:lpstr>
      <vt:lpstr>PowerPoint prezentacija</vt:lpstr>
      <vt:lpstr>ZADATAK -OBJASNI POJMOVE </vt:lpstr>
      <vt:lpstr>ZADATAK – ANALIZA IZVORA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Uvodno ponavljanje nastavnih sadržaja 5. i 6. razreda</dc:title>
  <dc:creator>Nera Malbaša Kovačić</dc:creator>
  <cp:lastModifiedBy>Nera Malbaša Kovačić</cp:lastModifiedBy>
  <cp:revision>10</cp:revision>
  <dcterms:created xsi:type="dcterms:W3CDTF">2020-09-05T10:21:19Z</dcterms:created>
  <dcterms:modified xsi:type="dcterms:W3CDTF">2024-09-08T11:26:57Z</dcterms:modified>
</cp:coreProperties>
</file>