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92" r:id="rId5"/>
    <p:sldId id="299" r:id="rId6"/>
    <p:sldId id="298" r:id="rId7"/>
    <p:sldId id="300" r:id="rId8"/>
    <p:sldId id="301" r:id="rId9"/>
    <p:sldId id="302" r:id="rId10"/>
    <p:sldId id="303" r:id="rId11"/>
    <p:sldId id="261" r:id="rId12"/>
    <p:sldId id="262" r:id="rId13"/>
    <p:sldId id="274" r:id="rId14"/>
    <p:sldId id="275" r:id="rId15"/>
    <p:sldId id="260" r:id="rId16"/>
    <p:sldId id="311" r:id="rId17"/>
    <p:sldId id="305" r:id="rId18"/>
    <p:sldId id="304" r:id="rId19"/>
    <p:sldId id="306" r:id="rId20"/>
    <p:sldId id="307" r:id="rId21"/>
    <p:sldId id="308" r:id="rId22"/>
    <p:sldId id="309" r:id="rId23"/>
    <p:sldId id="259" r:id="rId24"/>
    <p:sldId id="310" r:id="rId2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5E4409-B09B-4F32-80B2-6D81D276C9B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AC67ABB-6E8A-4E5F-8315-86C71B654102}">
      <dgm:prSet/>
      <dgm:spPr/>
      <dgm:t>
        <a:bodyPr/>
        <a:lstStyle/>
        <a:p>
          <a:r>
            <a:rPr lang="hr-HR" dirty="0"/>
            <a:t>velika glad tijekom rata</a:t>
          </a:r>
          <a:endParaRPr lang="en-US" dirty="0"/>
        </a:p>
      </dgm:t>
    </dgm:pt>
    <dgm:pt modelId="{02E0041C-5258-4056-AFFB-D6FB269656F5}" type="parTrans" cxnId="{4C848F4C-8010-4CF7-8772-342C43D0EFB2}">
      <dgm:prSet/>
      <dgm:spPr/>
      <dgm:t>
        <a:bodyPr/>
        <a:lstStyle/>
        <a:p>
          <a:endParaRPr lang="en-US"/>
        </a:p>
      </dgm:t>
    </dgm:pt>
    <dgm:pt modelId="{D4DB1B15-6F39-4519-BD5C-36D307B39F09}" type="sibTrans" cxnId="{4C848F4C-8010-4CF7-8772-342C43D0EFB2}">
      <dgm:prSet/>
      <dgm:spPr/>
      <dgm:t>
        <a:bodyPr/>
        <a:lstStyle/>
        <a:p>
          <a:endParaRPr lang="en-US"/>
        </a:p>
      </dgm:t>
    </dgm:pt>
    <dgm:pt modelId="{BD0B6AA1-D1CA-4F1F-99A4-2608A1F21835}">
      <dgm:prSet/>
      <dgm:spPr/>
      <dgm:t>
        <a:bodyPr/>
        <a:lstStyle/>
        <a:p>
          <a:r>
            <a:rPr lang="hr-HR"/>
            <a:t>žene preuzele većinu posla na poljima i u tvornicama – nakon rata pravo glasa</a:t>
          </a:r>
          <a:endParaRPr lang="en-US"/>
        </a:p>
      </dgm:t>
    </dgm:pt>
    <dgm:pt modelId="{76B211D0-0E0B-4C48-B05D-1D0C853F416D}" type="parTrans" cxnId="{CA1D2D53-F135-43C9-80A0-B2616AE31703}">
      <dgm:prSet/>
      <dgm:spPr/>
      <dgm:t>
        <a:bodyPr/>
        <a:lstStyle/>
        <a:p>
          <a:endParaRPr lang="en-US"/>
        </a:p>
      </dgm:t>
    </dgm:pt>
    <dgm:pt modelId="{23B62E2A-5222-4E26-A16E-2FE665D7D996}" type="sibTrans" cxnId="{CA1D2D53-F135-43C9-80A0-B2616AE31703}">
      <dgm:prSet/>
      <dgm:spPr/>
      <dgm:t>
        <a:bodyPr/>
        <a:lstStyle/>
        <a:p>
          <a:endParaRPr lang="en-US"/>
        </a:p>
      </dgm:t>
    </dgm:pt>
    <dgm:pt modelId="{E4A52A05-811D-4749-A03C-DA0D61B3F124}">
      <dgm:prSet/>
      <dgm:spPr/>
      <dgm:t>
        <a:bodyPr/>
        <a:lstStyle/>
        <a:p>
          <a:r>
            <a:rPr lang="hr-HR" dirty="0"/>
            <a:t>1918.-1920. – pandemija španjolske gripe – oko20 milijuna žrtava</a:t>
          </a:r>
          <a:endParaRPr lang="en-US" dirty="0"/>
        </a:p>
      </dgm:t>
    </dgm:pt>
    <dgm:pt modelId="{7F0FF6D6-2018-46C6-9609-C29AC13785AD}" type="parTrans" cxnId="{58C26CB7-49C1-4E91-9943-8AE12EFC6DF0}">
      <dgm:prSet/>
      <dgm:spPr/>
      <dgm:t>
        <a:bodyPr/>
        <a:lstStyle/>
        <a:p>
          <a:endParaRPr lang="en-US"/>
        </a:p>
      </dgm:t>
    </dgm:pt>
    <dgm:pt modelId="{3DAB6B58-6625-42EB-8D30-2A469FD8B376}" type="sibTrans" cxnId="{58C26CB7-49C1-4E91-9943-8AE12EFC6DF0}">
      <dgm:prSet/>
      <dgm:spPr/>
      <dgm:t>
        <a:bodyPr/>
        <a:lstStyle/>
        <a:p>
          <a:endParaRPr lang="en-US"/>
        </a:p>
      </dgm:t>
    </dgm:pt>
    <dgm:pt modelId="{BF368AEE-C459-48B4-AAB3-03BF6F3F1D9E}" type="pres">
      <dgm:prSet presAssocID="{295E4409-B09B-4F32-80B2-6D81D276C9BF}" presName="linear" presStyleCnt="0">
        <dgm:presLayoutVars>
          <dgm:animLvl val="lvl"/>
          <dgm:resizeHandles val="exact"/>
        </dgm:presLayoutVars>
      </dgm:prSet>
      <dgm:spPr/>
    </dgm:pt>
    <dgm:pt modelId="{A99C83EC-68B9-47AA-AB0E-CC6C549B91A1}" type="pres">
      <dgm:prSet presAssocID="{FAC67ABB-6E8A-4E5F-8315-86C71B65410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2B9D23E-027E-4AD0-807A-F57458AA9EBF}" type="pres">
      <dgm:prSet presAssocID="{D4DB1B15-6F39-4519-BD5C-36D307B39F09}" presName="spacer" presStyleCnt="0"/>
      <dgm:spPr/>
    </dgm:pt>
    <dgm:pt modelId="{9D5EB793-9651-4CDD-B77F-E243D1E35E79}" type="pres">
      <dgm:prSet presAssocID="{BD0B6AA1-D1CA-4F1F-99A4-2608A1F2183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22E968F-F1A2-4857-A185-66744654E6B4}" type="pres">
      <dgm:prSet presAssocID="{23B62E2A-5222-4E26-A16E-2FE665D7D996}" presName="spacer" presStyleCnt="0"/>
      <dgm:spPr/>
    </dgm:pt>
    <dgm:pt modelId="{37110C2E-B1AA-406F-8599-DE29CA1614EA}" type="pres">
      <dgm:prSet presAssocID="{E4A52A05-811D-4749-A03C-DA0D61B3F12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BCFA233-D25C-40E2-B7CE-9860E989F144}" type="presOf" srcId="{FAC67ABB-6E8A-4E5F-8315-86C71B654102}" destId="{A99C83EC-68B9-47AA-AB0E-CC6C549B91A1}" srcOrd="0" destOrd="0" presId="urn:microsoft.com/office/officeart/2005/8/layout/vList2"/>
    <dgm:cxn modelId="{4C848F4C-8010-4CF7-8772-342C43D0EFB2}" srcId="{295E4409-B09B-4F32-80B2-6D81D276C9BF}" destId="{FAC67ABB-6E8A-4E5F-8315-86C71B654102}" srcOrd="0" destOrd="0" parTransId="{02E0041C-5258-4056-AFFB-D6FB269656F5}" sibTransId="{D4DB1B15-6F39-4519-BD5C-36D307B39F09}"/>
    <dgm:cxn modelId="{CA1D2D53-F135-43C9-80A0-B2616AE31703}" srcId="{295E4409-B09B-4F32-80B2-6D81D276C9BF}" destId="{BD0B6AA1-D1CA-4F1F-99A4-2608A1F21835}" srcOrd="1" destOrd="0" parTransId="{76B211D0-0E0B-4C48-B05D-1D0C853F416D}" sibTransId="{23B62E2A-5222-4E26-A16E-2FE665D7D996}"/>
    <dgm:cxn modelId="{BB7C6D55-2110-4456-BE0E-4B7C72878A64}" type="presOf" srcId="{BD0B6AA1-D1CA-4F1F-99A4-2608A1F21835}" destId="{9D5EB793-9651-4CDD-B77F-E243D1E35E79}" srcOrd="0" destOrd="0" presId="urn:microsoft.com/office/officeart/2005/8/layout/vList2"/>
    <dgm:cxn modelId="{210FAFA1-60FF-424B-921C-6FC65FF59367}" type="presOf" srcId="{E4A52A05-811D-4749-A03C-DA0D61B3F124}" destId="{37110C2E-B1AA-406F-8599-DE29CA1614EA}" srcOrd="0" destOrd="0" presId="urn:microsoft.com/office/officeart/2005/8/layout/vList2"/>
    <dgm:cxn modelId="{58C26CB7-49C1-4E91-9943-8AE12EFC6DF0}" srcId="{295E4409-B09B-4F32-80B2-6D81D276C9BF}" destId="{E4A52A05-811D-4749-A03C-DA0D61B3F124}" srcOrd="2" destOrd="0" parTransId="{7F0FF6D6-2018-46C6-9609-C29AC13785AD}" sibTransId="{3DAB6B58-6625-42EB-8D30-2A469FD8B376}"/>
    <dgm:cxn modelId="{E71593F1-F85D-4086-B4A8-34B784444D03}" type="presOf" srcId="{295E4409-B09B-4F32-80B2-6D81D276C9BF}" destId="{BF368AEE-C459-48B4-AAB3-03BF6F3F1D9E}" srcOrd="0" destOrd="0" presId="urn:microsoft.com/office/officeart/2005/8/layout/vList2"/>
    <dgm:cxn modelId="{3323AAD0-8D97-494C-AAC1-B7628CAA932F}" type="presParOf" srcId="{BF368AEE-C459-48B4-AAB3-03BF6F3F1D9E}" destId="{A99C83EC-68B9-47AA-AB0E-CC6C549B91A1}" srcOrd="0" destOrd="0" presId="urn:microsoft.com/office/officeart/2005/8/layout/vList2"/>
    <dgm:cxn modelId="{8F83BCD4-EE9B-4205-8965-A53AAB9C0EB6}" type="presParOf" srcId="{BF368AEE-C459-48B4-AAB3-03BF6F3F1D9E}" destId="{02B9D23E-027E-4AD0-807A-F57458AA9EBF}" srcOrd="1" destOrd="0" presId="urn:microsoft.com/office/officeart/2005/8/layout/vList2"/>
    <dgm:cxn modelId="{690F12DB-6EF3-48FC-85DC-348D290083E5}" type="presParOf" srcId="{BF368AEE-C459-48B4-AAB3-03BF6F3F1D9E}" destId="{9D5EB793-9651-4CDD-B77F-E243D1E35E79}" srcOrd="2" destOrd="0" presId="urn:microsoft.com/office/officeart/2005/8/layout/vList2"/>
    <dgm:cxn modelId="{29F73755-A19E-467E-995E-2D6CCD4587CA}" type="presParOf" srcId="{BF368AEE-C459-48B4-AAB3-03BF6F3F1D9E}" destId="{322E968F-F1A2-4857-A185-66744654E6B4}" srcOrd="3" destOrd="0" presId="urn:microsoft.com/office/officeart/2005/8/layout/vList2"/>
    <dgm:cxn modelId="{F6DF4372-D00A-4489-BA3E-AD0B9865D684}" type="presParOf" srcId="{BF368AEE-C459-48B4-AAB3-03BF6F3F1D9E}" destId="{37110C2E-B1AA-406F-8599-DE29CA1614E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B6ACA5-DD99-476E-BE4D-BFE3CAF3CF14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D6D32C0-5B56-4CC6-A80C-13A8A0D67493}">
      <dgm:prSet/>
      <dgm:spPr/>
      <dgm:t>
        <a:bodyPr/>
        <a:lstStyle/>
        <a:p>
          <a:r>
            <a:rPr lang="hr-HR"/>
            <a:t>Raspad četiri carstva: Njemačko Carstvo, Austro-Ugarsko Carstvo, Rusko Carstvo, Osmansko Carstvo</a:t>
          </a:r>
          <a:endParaRPr lang="en-US"/>
        </a:p>
      </dgm:t>
    </dgm:pt>
    <dgm:pt modelId="{BF1238D3-8028-4DB4-AD38-C8A399668492}" type="parTrans" cxnId="{774A71C9-91FD-4C49-B036-0DA03CBCBA25}">
      <dgm:prSet/>
      <dgm:spPr/>
      <dgm:t>
        <a:bodyPr/>
        <a:lstStyle/>
        <a:p>
          <a:endParaRPr lang="en-US"/>
        </a:p>
      </dgm:t>
    </dgm:pt>
    <dgm:pt modelId="{0383625C-5D37-4408-A194-3D33F9C20366}" type="sibTrans" cxnId="{774A71C9-91FD-4C49-B036-0DA03CBCBA25}">
      <dgm:prSet/>
      <dgm:spPr/>
      <dgm:t>
        <a:bodyPr/>
        <a:lstStyle/>
        <a:p>
          <a:endParaRPr lang="en-US"/>
        </a:p>
      </dgm:t>
    </dgm:pt>
    <dgm:pt modelId="{987EBB7B-289F-4AFB-88DE-8486A3D9826F}">
      <dgm:prSet/>
      <dgm:spPr/>
      <dgm:t>
        <a:bodyPr/>
        <a:lstStyle/>
        <a:p>
          <a:r>
            <a:rPr lang="hr-HR"/>
            <a:t>Velike migracije stanovništva </a:t>
          </a:r>
          <a:endParaRPr lang="en-US" dirty="0"/>
        </a:p>
      </dgm:t>
    </dgm:pt>
    <dgm:pt modelId="{33350C0F-7ABA-4C85-892A-45855BD41043}" type="parTrans" cxnId="{F0925998-F8EE-4908-B674-8630766BD197}">
      <dgm:prSet/>
      <dgm:spPr/>
      <dgm:t>
        <a:bodyPr/>
        <a:lstStyle/>
        <a:p>
          <a:endParaRPr lang="en-US"/>
        </a:p>
      </dgm:t>
    </dgm:pt>
    <dgm:pt modelId="{27EAC188-091C-4D4A-84FE-7A5CF0D0EEFA}" type="sibTrans" cxnId="{F0925998-F8EE-4908-B674-8630766BD197}">
      <dgm:prSet/>
      <dgm:spPr/>
      <dgm:t>
        <a:bodyPr/>
        <a:lstStyle/>
        <a:p>
          <a:endParaRPr lang="en-US"/>
        </a:p>
      </dgm:t>
    </dgm:pt>
    <dgm:pt modelId="{EC3EECB1-F15F-4906-9751-483BEA6E8F9C}">
      <dgm:prSet/>
      <dgm:spPr/>
      <dgm:t>
        <a:bodyPr/>
        <a:lstStyle/>
        <a:p>
          <a:r>
            <a:rPr lang="hr-HR"/>
            <a:t>Sjedinjene Američke Države : najutjecajnija svjetska sila (predsjednik Thomas Woodrow Wilson) </a:t>
          </a:r>
          <a:endParaRPr lang="en-US"/>
        </a:p>
      </dgm:t>
    </dgm:pt>
    <dgm:pt modelId="{37829E7F-6DCB-4776-BFB5-C67F68A31C40}" type="parTrans" cxnId="{17499C3A-099F-4B2D-AD45-AA9637551629}">
      <dgm:prSet/>
      <dgm:spPr/>
      <dgm:t>
        <a:bodyPr/>
        <a:lstStyle/>
        <a:p>
          <a:endParaRPr lang="en-US"/>
        </a:p>
      </dgm:t>
    </dgm:pt>
    <dgm:pt modelId="{149471FF-0BA1-4A37-AFEB-31BE72CDA720}" type="sibTrans" cxnId="{17499C3A-099F-4B2D-AD45-AA9637551629}">
      <dgm:prSet/>
      <dgm:spPr/>
      <dgm:t>
        <a:bodyPr/>
        <a:lstStyle/>
        <a:p>
          <a:endParaRPr lang="en-US"/>
        </a:p>
      </dgm:t>
    </dgm:pt>
    <dgm:pt modelId="{D6178791-3594-4A5A-A1A0-B8C47D73B957}">
      <dgm:prSet/>
      <dgm:spPr/>
      <dgm:t>
        <a:bodyPr/>
        <a:lstStyle/>
        <a:p>
          <a:r>
            <a:rPr lang="hr-HR"/>
            <a:t>Pojava antiratnih ideja (Liga naroda)</a:t>
          </a:r>
          <a:endParaRPr lang="en-US"/>
        </a:p>
      </dgm:t>
    </dgm:pt>
    <dgm:pt modelId="{7A9DFCE7-80FE-4369-BD02-EC2CAE8EF3EE}" type="parTrans" cxnId="{A0B8704B-B93F-49EC-AF6A-DE8BC402F458}">
      <dgm:prSet/>
      <dgm:spPr/>
      <dgm:t>
        <a:bodyPr/>
        <a:lstStyle/>
        <a:p>
          <a:endParaRPr lang="en-US"/>
        </a:p>
      </dgm:t>
    </dgm:pt>
    <dgm:pt modelId="{0D4D0F92-4E42-40F3-AC1C-AC8A5835DA0E}" type="sibTrans" cxnId="{A0B8704B-B93F-49EC-AF6A-DE8BC402F458}">
      <dgm:prSet/>
      <dgm:spPr/>
      <dgm:t>
        <a:bodyPr/>
        <a:lstStyle/>
        <a:p>
          <a:endParaRPr lang="en-US"/>
        </a:p>
      </dgm:t>
    </dgm:pt>
    <dgm:pt modelId="{E192ED2F-AF13-4C72-94D1-A71D950E4F7C}" type="pres">
      <dgm:prSet presAssocID="{BDB6ACA5-DD99-476E-BE4D-BFE3CAF3CF14}" presName="linear" presStyleCnt="0">
        <dgm:presLayoutVars>
          <dgm:animLvl val="lvl"/>
          <dgm:resizeHandles val="exact"/>
        </dgm:presLayoutVars>
      </dgm:prSet>
      <dgm:spPr/>
    </dgm:pt>
    <dgm:pt modelId="{BB4C718D-B7AF-461F-A06F-DBCF10FE479A}" type="pres">
      <dgm:prSet presAssocID="{ED6D32C0-5B56-4CC6-A80C-13A8A0D6749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EB07ADD-DFCB-4D93-8DFA-9C5D6C53B9BE}" type="pres">
      <dgm:prSet presAssocID="{0383625C-5D37-4408-A194-3D33F9C20366}" presName="spacer" presStyleCnt="0"/>
      <dgm:spPr/>
    </dgm:pt>
    <dgm:pt modelId="{7E0074AB-1F63-4A15-B87C-C821ED75698D}" type="pres">
      <dgm:prSet presAssocID="{987EBB7B-289F-4AFB-88DE-8486A3D9826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7CA2C84-2B2D-4761-A1EF-E3D1BE02A562}" type="pres">
      <dgm:prSet presAssocID="{27EAC188-091C-4D4A-84FE-7A5CF0D0EEFA}" presName="spacer" presStyleCnt="0"/>
      <dgm:spPr/>
    </dgm:pt>
    <dgm:pt modelId="{39CA8211-2D8F-43F2-AC87-01DC8E2D8BE8}" type="pres">
      <dgm:prSet presAssocID="{EC3EECB1-F15F-4906-9751-483BEA6E8F9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5A3D80A-DD88-4632-B714-13C0187CCD9E}" type="pres">
      <dgm:prSet presAssocID="{149471FF-0BA1-4A37-AFEB-31BE72CDA720}" presName="spacer" presStyleCnt="0"/>
      <dgm:spPr/>
    </dgm:pt>
    <dgm:pt modelId="{446674FE-D2A6-4EAC-8613-F9CD4A8B4D05}" type="pres">
      <dgm:prSet presAssocID="{D6178791-3594-4A5A-A1A0-B8C47D73B95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907673A-4346-49D6-B669-BED11A04E32E}" type="presOf" srcId="{EC3EECB1-F15F-4906-9751-483BEA6E8F9C}" destId="{39CA8211-2D8F-43F2-AC87-01DC8E2D8BE8}" srcOrd="0" destOrd="0" presId="urn:microsoft.com/office/officeart/2005/8/layout/vList2"/>
    <dgm:cxn modelId="{17499C3A-099F-4B2D-AD45-AA9637551629}" srcId="{BDB6ACA5-DD99-476E-BE4D-BFE3CAF3CF14}" destId="{EC3EECB1-F15F-4906-9751-483BEA6E8F9C}" srcOrd="2" destOrd="0" parTransId="{37829E7F-6DCB-4776-BFB5-C67F68A31C40}" sibTransId="{149471FF-0BA1-4A37-AFEB-31BE72CDA720}"/>
    <dgm:cxn modelId="{A0B8704B-B93F-49EC-AF6A-DE8BC402F458}" srcId="{BDB6ACA5-DD99-476E-BE4D-BFE3CAF3CF14}" destId="{D6178791-3594-4A5A-A1A0-B8C47D73B957}" srcOrd="3" destOrd="0" parTransId="{7A9DFCE7-80FE-4369-BD02-EC2CAE8EF3EE}" sibTransId="{0D4D0F92-4E42-40F3-AC1C-AC8A5835DA0E}"/>
    <dgm:cxn modelId="{A3587391-FD39-4B69-B7F2-7CDC4942948B}" type="presOf" srcId="{ED6D32C0-5B56-4CC6-A80C-13A8A0D67493}" destId="{BB4C718D-B7AF-461F-A06F-DBCF10FE479A}" srcOrd="0" destOrd="0" presId="urn:microsoft.com/office/officeart/2005/8/layout/vList2"/>
    <dgm:cxn modelId="{F0925998-F8EE-4908-B674-8630766BD197}" srcId="{BDB6ACA5-DD99-476E-BE4D-BFE3CAF3CF14}" destId="{987EBB7B-289F-4AFB-88DE-8486A3D9826F}" srcOrd="1" destOrd="0" parTransId="{33350C0F-7ABA-4C85-892A-45855BD41043}" sibTransId="{27EAC188-091C-4D4A-84FE-7A5CF0D0EEFA}"/>
    <dgm:cxn modelId="{774A71C9-91FD-4C49-B036-0DA03CBCBA25}" srcId="{BDB6ACA5-DD99-476E-BE4D-BFE3CAF3CF14}" destId="{ED6D32C0-5B56-4CC6-A80C-13A8A0D67493}" srcOrd="0" destOrd="0" parTransId="{BF1238D3-8028-4DB4-AD38-C8A399668492}" sibTransId="{0383625C-5D37-4408-A194-3D33F9C20366}"/>
    <dgm:cxn modelId="{3006ADD2-146C-40E3-B254-C0BD1441C968}" type="presOf" srcId="{987EBB7B-289F-4AFB-88DE-8486A3D9826F}" destId="{7E0074AB-1F63-4A15-B87C-C821ED75698D}" srcOrd="0" destOrd="0" presId="urn:microsoft.com/office/officeart/2005/8/layout/vList2"/>
    <dgm:cxn modelId="{ED24EBEC-4EC2-49F0-9889-5CD46FF29088}" type="presOf" srcId="{BDB6ACA5-DD99-476E-BE4D-BFE3CAF3CF14}" destId="{E192ED2F-AF13-4C72-94D1-A71D950E4F7C}" srcOrd="0" destOrd="0" presId="urn:microsoft.com/office/officeart/2005/8/layout/vList2"/>
    <dgm:cxn modelId="{5AD6F3F0-901D-4E2F-90A6-E42038659B4E}" type="presOf" srcId="{D6178791-3594-4A5A-A1A0-B8C47D73B957}" destId="{446674FE-D2A6-4EAC-8613-F9CD4A8B4D05}" srcOrd="0" destOrd="0" presId="urn:microsoft.com/office/officeart/2005/8/layout/vList2"/>
    <dgm:cxn modelId="{184A2F7B-D075-4779-AB14-FC39E67EACEB}" type="presParOf" srcId="{E192ED2F-AF13-4C72-94D1-A71D950E4F7C}" destId="{BB4C718D-B7AF-461F-A06F-DBCF10FE479A}" srcOrd="0" destOrd="0" presId="urn:microsoft.com/office/officeart/2005/8/layout/vList2"/>
    <dgm:cxn modelId="{F19453C2-A9AA-40AA-BBE5-7D8F9429C16C}" type="presParOf" srcId="{E192ED2F-AF13-4C72-94D1-A71D950E4F7C}" destId="{5EB07ADD-DFCB-4D93-8DFA-9C5D6C53B9BE}" srcOrd="1" destOrd="0" presId="urn:microsoft.com/office/officeart/2005/8/layout/vList2"/>
    <dgm:cxn modelId="{07753B5A-E0AB-4366-8A17-3913D4967E05}" type="presParOf" srcId="{E192ED2F-AF13-4C72-94D1-A71D950E4F7C}" destId="{7E0074AB-1F63-4A15-B87C-C821ED75698D}" srcOrd="2" destOrd="0" presId="urn:microsoft.com/office/officeart/2005/8/layout/vList2"/>
    <dgm:cxn modelId="{EFF87AAB-D253-4483-BBDB-941A9D47C604}" type="presParOf" srcId="{E192ED2F-AF13-4C72-94D1-A71D950E4F7C}" destId="{07CA2C84-2B2D-4761-A1EF-E3D1BE02A562}" srcOrd="3" destOrd="0" presId="urn:microsoft.com/office/officeart/2005/8/layout/vList2"/>
    <dgm:cxn modelId="{F474577B-7067-4D06-B9FE-9E3C4E91ACC6}" type="presParOf" srcId="{E192ED2F-AF13-4C72-94D1-A71D950E4F7C}" destId="{39CA8211-2D8F-43F2-AC87-01DC8E2D8BE8}" srcOrd="4" destOrd="0" presId="urn:microsoft.com/office/officeart/2005/8/layout/vList2"/>
    <dgm:cxn modelId="{580DB011-1D77-4FA4-BB8B-3A4DD1F4A5EA}" type="presParOf" srcId="{E192ED2F-AF13-4C72-94D1-A71D950E4F7C}" destId="{15A3D80A-DD88-4632-B714-13C0187CCD9E}" srcOrd="5" destOrd="0" presId="urn:microsoft.com/office/officeart/2005/8/layout/vList2"/>
    <dgm:cxn modelId="{7CE42E45-FB5E-42AA-B1C4-4963FFEB0430}" type="presParOf" srcId="{E192ED2F-AF13-4C72-94D1-A71D950E4F7C}" destId="{446674FE-D2A6-4EAC-8613-F9CD4A8B4D0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9C83EC-68B9-47AA-AB0E-CC6C549B91A1}">
      <dsp:nvSpPr>
        <dsp:cNvPr id="0" name=""/>
        <dsp:cNvSpPr/>
      </dsp:nvSpPr>
      <dsp:spPr>
        <a:xfrm>
          <a:off x="0" y="198023"/>
          <a:ext cx="6891187" cy="127120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kern="1200" dirty="0"/>
            <a:t>velika glad tijekom rata</a:t>
          </a:r>
          <a:endParaRPr lang="en-US" sz="3200" kern="1200" dirty="0"/>
        </a:p>
      </dsp:txBody>
      <dsp:txXfrm>
        <a:off x="62055" y="260078"/>
        <a:ext cx="6767077" cy="1147095"/>
      </dsp:txXfrm>
    </dsp:sp>
    <dsp:sp modelId="{9D5EB793-9651-4CDD-B77F-E243D1E35E79}">
      <dsp:nvSpPr>
        <dsp:cNvPr id="0" name=""/>
        <dsp:cNvSpPr/>
      </dsp:nvSpPr>
      <dsp:spPr>
        <a:xfrm>
          <a:off x="0" y="1561388"/>
          <a:ext cx="6891187" cy="1271205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kern="1200"/>
            <a:t>žene preuzele većinu posla na poljima i u tvornicama – nakon rata pravo glasa</a:t>
          </a:r>
          <a:endParaRPr lang="en-US" sz="3200" kern="1200"/>
        </a:p>
      </dsp:txBody>
      <dsp:txXfrm>
        <a:off x="62055" y="1623443"/>
        <a:ext cx="6767077" cy="1147095"/>
      </dsp:txXfrm>
    </dsp:sp>
    <dsp:sp modelId="{37110C2E-B1AA-406F-8599-DE29CA1614EA}">
      <dsp:nvSpPr>
        <dsp:cNvPr id="0" name=""/>
        <dsp:cNvSpPr/>
      </dsp:nvSpPr>
      <dsp:spPr>
        <a:xfrm>
          <a:off x="0" y="2924753"/>
          <a:ext cx="6891187" cy="127120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kern="1200" dirty="0"/>
            <a:t>1918.-1920. – pandemija španjolske gripe – oko20 milijuna žrtava</a:t>
          </a:r>
          <a:endParaRPr lang="en-US" sz="3200" kern="1200" dirty="0"/>
        </a:p>
      </dsp:txBody>
      <dsp:txXfrm>
        <a:off x="62055" y="2986808"/>
        <a:ext cx="6767077" cy="11470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4C718D-B7AF-461F-A06F-DBCF10FE479A}">
      <dsp:nvSpPr>
        <dsp:cNvPr id="0" name=""/>
        <dsp:cNvSpPr/>
      </dsp:nvSpPr>
      <dsp:spPr>
        <a:xfrm>
          <a:off x="0" y="183871"/>
          <a:ext cx="6891187" cy="95471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Raspad četiri carstva: Njemačko Carstvo, Austro-Ugarsko Carstvo, Rusko Carstvo, Osmansko Carstvo</a:t>
          </a:r>
          <a:endParaRPr lang="en-US" sz="2400" kern="1200"/>
        </a:p>
      </dsp:txBody>
      <dsp:txXfrm>
        <a:off x="46606" y="230477"/>
        <a:ext cx="6797975" cy="861507"/>
      </dsp:txXfrm>
    </dsp:sp>
    <dsp:sp modelId="{7E0074AB-1F63-4A15-B87C-C821ED75698D}">
      <dsp:nvSpPr>
        <dsp:cNvPr id="0" name=""/>
        <dsp:cNvSpPr/>
      </dsp:nvSpPr>
      <dsp:spPr>
        <a:xfrm>
          <a:off x="0" y="1207711"/>
          <a:ext cx="6891187" cy="95471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Velike migracije stanovništva </a:t>
          </a:r>
          <a:endParaRPr lang="en-US" sz="2400" kern="1200" dirty="0"/>
        </a:p>
      </dsp:txBody>
      <dsp:txXfrm>
        <a:off x="46606" y="1254317"/>
        <a:ext cx="6797975" cy="861507"/>
      </dsp:txXfrm>
    </dsp:sp>
    <dsp:sp modelId="{39CA8211-2D8F-43F2-AC87-01DC8E2D8BE8}">
      <dsp:nvSpPr>
        <dsp:cNvPr id="0" name=""/>
        <dsp:cNvSpPr/>
      </dsp:nvSpPr>
      <dsp:spPr>
        <a:xfrm>
          <a:off x="0" y="2231551"/>
          <a:ext cx="6891187" cy="95471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Sjedinjene Američke Države : najutjecajnija svjetska sila (predsjednik Thomas Woodrow Wilson) </a:t>
          </a:r>
          <a:endParaRPr lang="en-US" sz="2400" kern="1200"/>
        </a:p>
      </dsp:txBody>
      <dsp:txXfrm>
        <a:off x="46606" y="2278157"/>
        <a:ext cx="6797975" cy="861507"/>
      </dsp:txXfrm>
    </dsp:sp>
    <dsp:sp modelId="{446674FE-D2A6-4EAC-8613-F9CD4A8B4D05}">
      <dsp:nvSpPr>
        <dsp:cNvPr id="0" name=""/>
        <dsp:cNvSpPr/>
      </dsp:nvSpPr>
      <dsp:spPr>
        <a:xfrm>
          <a:off x="0" y="3255391"/>
          <a:ext cx="6891187" cy="95471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Pojava antiratnih ideja (Liga naroda)</a:t>
          </a:r>
          <a:endParaRPr lang="en-US" sz="2400" kern="1200"/>
        </a:p>
      </dsp:txBody>
      <dsp:txXfrm>
        <a:off x="46606" y="3301997"/>
        <a:ext cx="6797975" cy="8615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C8E67EB-D0C3-59EC-4534-3343A176B8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B95BC9F-699D-2713-9718-0EFB81779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4231E55-1B80-3D1C-C67E-5C6ED9EF7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41F35-AC26-43E2-BADC-0AAB04E7D131}" type="datetimeFigureOut">
              <a:rPr lang="hr-HR" smtClean="0"/>
              <a:t>8.9.2024.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1DD90BB-5886-6AF0-EF9A-6446B8899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54A27B7-99B8-18AF-DEB1-FD084DD25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BC0F3-02F1-4DA6-852D-6ECBB809232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00590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E3A5711-4834-C6D4-464F-8061DD3F3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2594200E-7562-A7D6-5B75-00B2769DA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49F3A92-B411-07D1-06AE-DFB915993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41F35-AC26-43E2-BADC-0AAB04E7D131}" type="datetimeFigureOut">
              <a:rPr lang="hr-HR" smtClean="0"/>
              <a:t>8.9.2024.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3749302-6208-0D04-21E4-C3F702A92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4A47CE3-0034-31D2-C49D-287142789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BC0F3-02F1-4DA6-852D-6ECBB809232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42407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8E285317-36A0-6F32-696A-7ADB2CF445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DCEEDD4F-3648-A7A7-0177-B77BFB18A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58E8D20-1A1E-9F94-EC6A-EEF3EECE0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41F35-AC26-43E2-BADC-0AAB04E7D131}" type="datetimeFigureOut">
              <a:rPr lang="hr-HR" smtClean="0"/>
              <a:t>8.9.2024.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4215FE3-61CF-441D-D675-6B510ECC2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DA1648C-F0DC-5ED0-E25A-EB1E9930A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BC0F3-02F1-4DA6-852D-6ECBB809232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41383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4EFEAF3-5816-0419-B3EE-50A149011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DD86D3C-04CF-A7D4-F327-2B55EAD0E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B5A28C0-20D8-A1F4-DBEB-60948011F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41F35-AC26-43E2-BADC-0AAB04E7D131}" type="datetimeFigureOut">
              <a:rPr lang="hr-HR" smtClean="0"/>
              <a:t>8.9.2024.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E1CEFEA-3218-330A-51B7-99308E5C7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21728F6-C08E-D283-BFBF-C33106C44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BC0F3-02F1-4DA6-852D-6ECBB809232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72683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45A74C-8B07-7787-0CE1-E4DD60D5D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ED28D34-242F-DF54-4C6B-B30BD725B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256A82E-B613-081D-9B4F-0D55B41AF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41F35-AC26-43E2-BADC-0AAB04E7D131}" type="datetimeFigureOut">
              <a:rPr lang="hr-HR" smtClean="0"/>
              <a:t>8.9.2024.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9883008-4F66-72FF-15FA-84C07287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FE477F1-104F-B821-BF76-008D42057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BC0F3-02F1-4DA6-852D-6ECBB809232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5967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56CFDD8-CB4E-1150-6AE5-D990487E4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07FF31D-397D-ECC2-E192-855A906869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B0702354-A20F-9ED5-8E3E-EBA3B31B3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4C29DD0-F3D6-7437-C217-03579B361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41F35-AC26-43E2-BADC-0AAB04E7D131}" type="datetimeFigureOut">
              <a:rPr lang="hr-HR" smtClean="0"/>
              <a:t>8.9.2024.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4B9FC6C9-26FC-BB6A-97DA-F2E272146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900114D8-9AF8-A1C4-3A8D-1FEC1BF5B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BC0F3-02F1-4DA6-852D-6ECBB809232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68532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1328C5F-E729-3838-8FBF-A6FF46894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E290F564-27E5-BB09-8E88-84AFB2163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340752C-DF32-A0BC-886E-96AB85CC4E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54B72F99-51D6-B49D-5091-9B7787FC0A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BE9B7F64-598F-FF9C-3927-7DC9EBE628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7B7C3B47-F7E0-A00B-C512-EB646F6D3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41F35-AC26-43E2-BADC-0AAB04E7D131}" type="datetimeFigureOut">
              <a:rPr lang="hr-HR" smtClean="0"/>
              <a:t>8.9.2024.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CF6D950E-E687-0768-2C55-29E54A309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543F84C7-405F-62AA-E679-F8AE8F27A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BC0F3-02F1-4DA6-852D-6ECBB809232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47799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52AA547-02B4-CFB0-79FB-68F34B76E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681C317D-BCDC-CEEB-A36D-4D6962FCB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41F35-AC26-43E2-BADC-0AAB04E7D131}" type="datetimeFigureOut">
              <a:rPr lang="hr-HR" smtClean="0"/>
              <a:t>8.9.2024.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F961C2ED-F0D6-E0EA-9F9D-05B0E76DA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93DC9D6E-0EDE-78E9-7DC6-008CE2513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BC0F3-02F1-4DA6-852D-6ECBB809232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07086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206DEE58-B688-6335-A067-5413C9567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41F35-AC26-43E2-BADC-0AAB04E7D131}" type="datetimeFigureOut">
              <a:rPr lang="hr-HR" smtClean="0"/>
              <a:t>8.9.2024.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D7B5291A-1954-1AD7-1CE4-34E0F6B1E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E4A2A234-94C3-87E4-2835-68BC63CED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BC0F3-02F1-4DA6-852D-6ECBB809232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96819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32AE395-051F-A191-7830-798D0182F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B9D6C48-2512-0168-3953-7F774D66C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ADB7A8C5-B35E-3FA8-CEB1-2A921BBD21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ADA851C-877B-34EE-7E18-2A055DC46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41F35-AC26-43E2-BADC-0AAB04E7D131}" type="datetimeFigureOut">
              <a:rPr lang="hr-HR" smtClean="0"/>
              <a:t>8.9.2024.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7AD15AD8-0E93-B4AA-9D38-94892F9CB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AFEC412-059B-BCDE-AB95-F88D1D434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BC0F3-02F1-4DA6-852D-6ECBB809232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43602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F8FEA6-321D-7846-B0E8-897AA154B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4B674531-5D51-1D35-7FC3-9673C5E3B0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336686B-11D9-C613-E9C5-3B2808E59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396A8641-7224-8379-35BD-8C0645EBF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41F35-AC26-43E2-BADC-0AAB04E7D131}" type="datetimeFigureOut">
              <a:rPr lang="hr-HR" smtClean="0"/>
              <a:t>8.9.2024.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E71F226-DC84-28AC-9D22-4777E492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90BDCAB8-E556-BCBE-4061-7747411E8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BC0F3-02F1-4DA6-852D-6ECBB809232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847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E7888D9F-2AF1-0BF1-25C8-D5DF07123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2C80A29-41F0-06E6-E7DF-9999694EA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1BA4436-C114-26BB-28A8-618970C60E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41F35-AC26-43E2-BADC-0AAB04E7D131}" type="datetimeFigureOut">
              <a:rPr lang="hr-HR" smtClean="0"/>
              <a:t>8.9.2024.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38516FF-5C0D-E6E1-5D1E-3ABC23003E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1276D06-DEBC-224C-F841-82F7CC3000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C0F3-02F1-4DA6-852D-6ECBB809232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55851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MvZhYFr4c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65F70C2-35C1-198C-7064-807E4B3118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16405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EA87CEA-C181-C19A-648A-ECB753366D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hr-HR" sz="4800"/>
              <a:t>Kako je na Europu utjecao Prvi svjetski rat?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978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3FD1032-669E-099E-9A0D-DE059CDA3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/>
              <a:t>Pandemije: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22D063E-A34A-6244-2C31-0524BF8E5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419083"/>
            <a:ext cx="10210800" cy="52842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/>
              <a:t>Španjolska gripa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72B1FB0-473D-9715-CE79-D79C9887A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518" y="2742397"/>
            <a:ext cx="2381596" cy="3291840"/>
          </a:xfrm>
          <a:prstGeom prst="rect">
            <a:avLst/>
          </a:prstGeom>
        </p:spPr>
      </p:pic>
      <p:sp>
        <p:nvSpPr>
          <p:cNvPr id="14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61481CE-C3C4-A85C-C52F-C3A520201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276" y="2744731"/>
            <a:ext cx="4968815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38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39" name="Rectangle 923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3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A372A94D-9B4E-92DD-12A8-8588570D6D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GB" altLang="sr-Latn-RS" sz="2200" b="1"/>
              <a:t>Od gripe su najviše stradali vojnici, ali i civili bez obzira na dob.</a:t>
            </a:r>
          </a:p>
          <a:p>
            <a:endParaRPr lang="en-GB" altLang="sr-Latn-RS" sz="2200" b="1"/>
          </a:p>
          <a:p>
            <a:r>
              <a:rPr lang="en-GB" altLang="sr-Latn-RS" sz="2200" b="1"/>
              <a:t>Ljudi su se gušili zbog začepljenja pluća sluzi i krvlju.</a:t>
            </a:r>
            <a:endParaRPr lang="en-GB" altLang="sr-Latn-RS" sz="2200"/>
          </a:p>
        </p:txBody>
      </p:sp>
      <p:pic>
        <p:nvPicPr>
          <p:cNvPr id="9223" name="Picture 7" descr="Slika na kojoj se prikazuje tlo, na otvorenom, osoba, grupa&#10;&#10;Opis je automatski generiran">
            <a:extLst>
              <a:ext uri="{FF2B5EF4-FFF2-40B4-BE49-F238E27FC236}">
                <a16:creationId xmlns:a16="http://schemas.microsoft.com/office/drawing/2014/main" id="{6B5DE6AC-BD21-7B16-F599-96C4DB14D5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3" r="2" b="8976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6" name="Rectangle 10">
            <a:extLst>
              <a:ext uri="{FF2B5EF4-FFF2-40B4-BE49-F238E27FC236}">
                <a16:creationId xmlns:a16="http://schemas.microsoft.com/office/drawing/2014/main" id="{DD1CA400-11E9-E885-4F3E-AF34F6490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hr-HR" altLang="sr-Latn-RS" sz="1400">
              <a:latin typeface="Arial" panose="020B0604020202020204" pitchFamily="34" charset="0"/>
            </a:endParaRPr>
          </a:p>
        </p:txBody>
      </p:sp>
      <p:sp>
        <p:nvSpPr>
          <p:cNvPr id="9227" name="Rectangle 11">
            <a:extLst>
              <a:ext uri="{FF2B5EF4-FFF2-40B4-BE49-F238E27FC236}">
                <a16:creationId xmlns:a16="http://schemas.microsoft.com/office/drawing/2014/main" id="{3483B0CC-1B94-75AA-6001-151A48075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endParaRPr lang="hr-HR" altLang="sr-Latn-RS" sz="1400">
              <a:latin typeface="Arial" panose="020B0604020202020204" pitchFamily="34" charset="0"/>
            </a:endParaRPr>
          </a:p>
        </p:txBody>
      </p:sp>
      <p:sp useBgFill="1">
        <p:nvSpPr>
          <p:cNvPr id="9231" name="Oval 15">
            <a:extLst>
              <a:ext uri="{FF2B5EF4-FFF2-40B4-BE49-F238E27FC236}">
                <a16:creationId xmlns:a16="http://schemas.microsoft.com/office/drawing/2014/main" id="{745EFE52-0171-7C7E-EF34-5F8D7E391A6A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720850" y="6142038"/>
            <a:ext cx="431800" cy="431800"/>
          </a:xfrm>
          <a:prstGeom prst="ellipse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r-H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>
            <a:extLst>
              <a:ext uri="{FF2B5EF4-FFF2-40B4-BE49-F238E27FC236}">
                <a16:creationId xmlns:a16="http://schemas.microsoft.com/office/drawing/2014/main" id="{27627320-44A0-408D-82B6-A82608D9B0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91200" y="457200"/>
            <a:ext cx="3810000" cy="1524000"/>
          </a:xfrm>
        </p:spPr>
        <p:txBody>
          <a:bodyPr/>
          <a:lstStyle/>
          <a:p>
            <a:r>
              <a:rPr lang="en-GB" altLang="sr-Latn-RS" dirty="0"/>
              <a:t>Virus gripe </a:t>
            </a:r>
            <a:r>
              <a:rPr lang="en-GB" altLang="sr-Latn-RS" dirty="0" err="1"/>
              <a:t>širio</a:t>
            </a:r>
            <a:r>
              <a:rPr lang="en-GB" altLang="sr-Latn-RS" dirty="0"/>
              <a:t> se </a:t>
            </a:r>
            <a:r>
              <a:rPr lang="en-GB" altLang="sr-Latn-RS" dirty="0" err="1"/>
              <a:t>udisanjem</a:t>
            </a:r>
            <a:r>
              <a:rPr lang="en-GB" altLang="sr-Latn-RS" dirty="0"/>
              <a:t>, </a:t>
            </a:r>
            <a:r>
              <a:rPr lang="en-GB" altLang="sr-Latn-RS" dirty="0" err="1"/>
              <a:t>što</a:t>
            </a:r>
            <a:r>
              <a:rPr lang="en-GB" altLang="sr-Latn-RS" dirty="0"/>
              <a:t> </a:t>
            </a:r>
            <a:r>
              <a:rPr lang="en-GB" altLang="sr-Latn-RS" dirty="0" err="1"/>
              <a:t>ljudi</a:t>
            </a:r>
            <a:r>
              <a:rPr lang="en-GB" altLang="sr-Latn-RS" dirty="0"/>
              <a:t> </a:t>
            </a:r>
            <a:r>
              <a:rPr lang="en-GB" altLang="sr-Latn-RS" dirty="0" err="1"/>
              <a:t>tada</a:t>
            </a:r>
            <a:r>
              <a:rPr lang="en-GB" altLang="sr-Latn-RS" dirty="0"/>
              <a:t> </a:t>
            </a:r>
            <a:r>
              <a:rPr lang="en-GB" altLang="sr-Latn-RS" dirty="0" err="1"/>
              <a:t>nisu</a:t>
            </a:r>
            <a:r>
              <a:rPr lang="en-GB" altLang="sr-Latn-RS" dirty="0"/>
              <a:t> </a:t>
            </a:r>
            <a:r>
              <a:rPr lang="en-GB" altLang="sr-Latn-RS" dirty="0" err="1"/>
              <a:t>znali</a:t>
            </a:r>
            <a:r>
              <a:rPr lang="en-GB" altLang="sr-Latn-RS" dirty="0"/>
              <a:t>. </a:t>
            </a:r>
          </a:p>
        </p:txBody>
      </p:sp>
      <p:pic>
        <p:nvPicPr>
          <p:cNvPr id="10247" name="Picture 7">
            <a:extLst>
              <a:ext uri="{FF2B5EF4-FFF2-40B4-BE49-F238E27FC236}">
                <a16:creationId xmlns:a16="http://schemas.microsoft.com/office/drawing/2014/main" id="{A9E7E3CA-1846-B3C3-DB36-0021EA6DB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06575"/>
            <a:ext cx="3657600" cy="365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251" name="Text Box 11">
            <a:extLst>
              <a:ext uri="{FF2B5EF4-FFF2-40B4-BE49-F238E27FC236}">
                <a16:creationId xmlns:a16="http://schemas.microsoft.com/office/drawing/2014/main" id="{4DE82414-73C5-AAE6-A764-DAA90BAF8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429000"/>
            <a:ext cx="388620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GB" altLang="sr-Latn-RS" sz="2800" b="1" dirty="0"/>
              <a:t> </a:t>
            </a:r>
            <a:r>
              <a:rPr lang="en-GB" altLang="sr-Latn-RS" sz="2800" dirty="0"/>
              <a:t>Na </a:t>
            </a:r>
            <a:r>
              <a:rPr lang="en-GB" altLang="sr-Latn-RS" sz="2800" dirty="0" err="1"/>
              <a:t>usta</a:t>
            </a:r>
            <a:r>
              <a:rPr lang="en-GB" altLang="sr-Latn-RS" sz="2800" dirty="0"/>
              <a:t> </a:t>
            </a:r>
            <a:r>
              <a:rPr lang="en-GB" altLang="sr-Latn-RS" sz="2800" dirty="0" err="1"/>
              <a:t>su</a:t>
            </a:r>
            <a:r>
              <a:rPr lang="en-GB" altLang="sr-Latn-RS" sz="2800" dirty="0"/>
              <a:t> </a:t>
            </a:r>
            <a:r>
              <a:rPr lang="en-GB" altLang="sr-Latn-RS" sz="2800" dirty="0" err="1"/>
              <a:t>stavljali</a:t>
            </a:r>
            <a:r>
              <a:rPr lang="en-GB" altLang="sr-Latn-RS" sz="2800" dirty="0"/>
              <a:t>   </a:t>
            </a:r>
            <a:r>
              <a:rPr lang="en-GB" altLang="sr-Latn-RS" sz="2800" dirty="0" err="1"/>
              <a:t>masku</a:t>
            </a:r>
            <a:r>
              <a:rPr lang="en-GB" altLang="sr-Latn-RS" sz="2800" dirty="0"/>
              <a:t>, a </a:t>
            </a:r>
            <a:r>
              <a:rPr lang="en-GB" altLang="sr-Latn-RS" sz="2800" dirty="0" err="1"/>
              <a:t>nos</a:t>
            </a:r>
            <a:r>
              <a:rPr lang="en-GB" altLang="sr-Latn-RS" sz="2800" dirty="0"/>
              <a:t> je </a:t>
            </a:r>
            <a:r>
              <a:rPr lang="en-GB" altLang="sr-Latn-RS" sz="2800" dirty="0" err="1"/>
              <a:t>često</a:t>
            </a:r>
            <a:r>
              <a:rPr lang="en-GB" altLang="sr-Latn-RS" sz="2800" dirty="0"/>
              <a:t> </a:t>
            </a:r>
            <a:r>
              <a:rPr lang="en-GB" altLang="sr-Latn-RS" sz="2800" dirty="0" err="1"/>
              <a:t>ostajao</a:t>
            </a:r>
            <a:r>
              <a:rPr lang="en-GB" altLang="sr-Latn-RS" sz="2800" dirty="0"/>
              <a:t> </a:t>
            </a:r>
            <a:r>
              <a:rPr lang="en-GB" altLang="sr-Latn-RS" sz="2800" dirty="0" err="1"/>
              <a:t>nezaštićen</a:t>
            </a:r>
            <a:r>
              <a:rPr lang="en-GB" altLang="sr-Latn-RS" sz="2800" dirty="0"/>
              <a:t>.</a:t>
            </a:r>
          </a:p>
          <a:p>
            <a:pPr>
              <a:buFontTx/>
              <a:buChar char="•"/>
            </a:pPr>
            <a:endParaRPr lang="en-GB" altLang="sr-Latn-RS" sz="2800" dirty="0"/>
          </a:p>
          <a:p>
            <a:pPr>
              <a:buFontTx/>
              <a:buChar char="•"/>
            </a:pPr>
            <a:r>
              <a:rPr lang="en-GB" altLang="sr-Latn-RS" sz="2800" dirty="0"/>
              <a:t> </a:t>
            </a:r>
            <a:r>
              <a:rPr lang="en-GB" altLang="sr-Latn-RS" sz="2800" dirty="0" err="1"/>
              <a:t>Nije</a:t>
            </a:r>
            <a:r>
              <a:rPr lang="en-GB" altLang="sr-Latn-RS" sz="2800" dirty="0"/>
              <a:t> </a:t>
            </a:r>
            <a:r>
              <a:rPr lang="en-GB" altLang="sr-Latn-RS" sz="2800" dirty="0" err="1"/>
              <a:t>bilo</a:t>
            </a:r>
            <a:r>
              <a:rPr lang="en-GB" altLang="sr-Latn-RS" sz="2800" dirty="0"/>
              <a:t> </a:t>
            </a:r>
            <a:r>
              <a:rPr lang="en-GB" altLang="sr-Latn-RS" sz="2800" dirty="0" err="1"/>
              <a:t>cjepiva</a:t>
            </a:r>
            <a:r>
              <a:rPr lang="en-GB" altLang="sr-Latn-RS" sz="2800" dirty="0"/>
              <a:t> </a:t>
            </a:r>
            <a:r>
              <a:rPr lang="en-GB" altLang="sr-Latn-RS" sz="2800" dirty="0" err="1"/>
              <a:t>ni</a:t>
            </a:r>
            <a:r>
              <a:rPr lang="en-GB" altLang="sr-Latn-RS" sz="2800" dirty="0"/>
              <a:t> </a:t>
            </a:r>
            <a:r>
              <a:rPr lang="en-GB" altLang="sr-Latn-RS" sz="2800" dirty="0" err="1"/>
              <a:t>antibiotika</a:t>
            </a:r>
            <a:r>
              <a:rPr lang="en-GB" altLang="sr-Latn-RS" sz="2800" dirty="0"/>
              <a:t>.</a:t>
            </a:r>
            <a:endParaRPr lang="en-GB" altLang="sr-Latn-RS" dirty="0"/>
          </a:p>
        </p:txBody>
      </p:sp>
      <p:pic>
        <p:nvPicPr>
          <p:cNvPr id="10252" name="Picture 12">
            <a:extLst>
              <a:ext uri="{FF2B5EF4-FFF2-40B4-BE49-F238E27FC236}">
                <a16:creationId xmlns:a16="http://schemas.microsoft.com/office/drawing/2014/main" id="{F025AD35-0133-F675-7059-AA063F813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688" y="441326"/>
            <a:ext cx="2895600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255" name="Rectangle 15">
            <a:extLst>
              <a:ext uri="{FF2B5EF4-FFF2-40B4-BE49-F238E27FC236}">
                <a16:creationId xmlns:a16="http://schemas.microsoft.com/office/drawing/2014/main" id="{93F25A9B-4CE3-1BC4-1E62-DF879EDF1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hr-HR" altLang="sr-Latn-RS" sz="1400">
              <a:latin typeface="Arial" panose="020B0604020202020204" pitchFamily="34" charset="0"/>
            </a:endParaRPr>
          </a:p>
        </p:txBody>
      </p:sp>
      <p:sp>
        <p:nvSpPr>
          <p:cNvPr id="10256" name="Rectangle 16">
            <a:extLst>
              <a:ext uri="{FF2B5EF4-FFF2-40B4-BE49-F238E27FC236}">
                <a16:creationId xmlns:a16="http://schemas.microsoft.com/office/drawing/2014/main" id="{4467A680-9E43-3D95-9610-933A1FE92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endParaRPr lang="hr-HR" altLang="sr-Latn-RS" sz="1400">
              <a:latin typeface="Arial" panose="020B0604020202020204" pitchFamily="34" charset="0"/>
            </a:endParaRPr>
          </a:p>
        </p:txBody>
      </p:sp>
      <p:sp>
        <p:nvSpPr>
          <p:cNvPr id="10257" name="Rectangle 17">
            <a:extLst>
              <a:ext uri="{FF2B5EF4-FFF2-40B4-BE49-F238E27FC236}">
                <a16:creationId xmlns:a16="http://schemas.microsoft.com/office/drawing/2014/main" id="{F347589B-6ACD-F29A-F9EF-CA7D58048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/>
            <a:endParaRPr lang="hr-HR" altLang="sr-Latn-RS" sz="1400" dirty="0">
              <a:latin typeface="Arial" panose="020B0604020202020204" pitchFamily="34" charset="0"/>
            </a:endParaRPr>
          </a:p>
        </p:txBody>
      </p:sp>
      <p:sp>
        <p:nvSpPr>
          <p:cNvPr id="10259" name="Text Box 19">
            <a:extLst>
              <a:ext uri="{FF2B5EF4-FFF2-40B4-BE49-F238E27FC236}">
                <a16:creationId xmlns:a16="http://schemas.microsoft.com/office/drawing/2014/main" id="{F154A8BC-067C-A1E1-6B37-9557D1EE7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75" y="44451"/>
            <a:ext cx="2268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r-HR" altLang="sr-Latn-RS" sz="20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Španjolska gripa</a:t>
            </a:r>
          </a:p>
        </p:txBody>
      </p:sp>
      <p:pic>
        <p:nvPicPr>
          <p:cNvPr id="10264" name="Picture 24">
            <a:extLst>
              <a:ext uri="{FF2B5EF4-FFF2-40B4-BE49-F238E27FC236}">
                <a16:creationId xmlns:a16="http://schemas.microsoft.com/office/drawing/2014/main" id="{57B294D3-24D0-AFD0-2CAD-50131B4F8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651" y="6467476"/>
            <a:ext cx="6651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00E3D37B-28D4-B6E0-33DE-C178EB3CD6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48400" y="533400"/>
            <a:ext cx="3962400" cy="2057400"/>
          </a:xfrm>
        </p:spPr>
        <p:txBody>
          <a:bodyPr/>
          <a:lstStyle/>
          <a:p>
            <a:r>
              <a:rPr lang="en-GB" altLang="sr-Latn-RS" dirty="0"/>
              <a:t>U </a:t>
            </a:r>
            <a:r>
              <a:rPr lang="en-GB" altLang="sr-Latn-RS" dirty="0" err="1"/>
              <a:t>brojnim</a:t>
            </a:r>
            <a:r>
              <a:rPr lang="en-GB" altLang="sr-Latn-RS" dirty="0"/>
              <a:t> je </a:t>
            </a:r>
            <a:r>
              <a:rPr lang="en-GB" altLang="sr-Latn-RS" dirty="0" err="1"/>
              <a:t>gradovima</a:t>
            </a:r>
            <a:r>
              <a:rPr lang="en-GB" altLang="sr-Latn-RS" dirty="0"/>
              <a:t> </a:t>
            </a:r>
            <a:r>
              <a:rPr lang="en-GB" altLang="sr-Latn-RS" dirty="0" err="1"/>
              <a:t>zavladala</a:t>
            </a:r>
            <a:r>
              <a:rPr lang="en-GB" altLang="sr-Latn-RS" dirty="0"/>
              <a:t> </a:t>
            </a:r>
            <a:r>
              <a:rPr lang="en-GB" altLang="sr-Latn-RS" dirty="0" err="1"/>
              <a:t>panika</a:t>
            </a:r>
            <a:r>
              <a:rPr lang="en-GB" altLang="sr-Latn-RS" dirty="0"/>
              <a:t> </a:t>
            </a:r>
            <a:r>
              <a:rPr lang="en-GB" altLang="sr-Latn-RS" dirty="0" err="1"/>
              <a:t>zbog</a:t>
            </a:r>
            <a:r>
              <a:rPr lang="en-GB" altLang="sr-Latn-RS" dirty="0"/>
              <a:t> </a:t>
            </a:r>
            <a:r>
              <a:rPr lang="en-GB" altLang="sr-Latn-RS" dirty="0" err="1"/>
              <a:t>velike</a:t>
            </a:r>
            <a:r>
              <a:rPr lang="en-GB" altLang="sr-Latn-RS" dirty="0"/>
              <a:t> </a:t>
            </a:r>
            <a:r>
              <a:rPr lang="en-GB" altLang="sr-Latn-RS" dirty="0" err="1"/>
              <a:t>smrtnosti</a:t>
            </a:r>
            <a:r>
              <a:rPr lang="en-GB" altLang="sr-Latn-RS" dirty="0"/>
              <a:t>. </a:t>
            </a:r>
          </a:p>
        </p:txBody>
      </p:sp>
      <p:pic>
        <p:nvPicPr>
          <p:cNvPr id="28675" name="Picture 3">
            <a:extLst>
              <a:ext uri="{FF2B5EF4-FFF2-40B4-BE49-F238E27FC236}">
                <a16:creationId xmlns:a16="http://schemas.microsoft.com/office/drawing/2014/main" id="{162D0840-BE53-E24F-8987-DC5FC56E9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629228"/>
            <a:ext cx="4691086" cy="419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8">
            <a:extLst>
              <a:ext uri="{FF2B5EF4-FFF2-40B4-BE49-F238E27FC236}">
                <a16:creationId xmlns:a16="http://schemas.microsoft.com/office/drawing/2014/main" id="{6AF0A5DE-B1D1-87D1-B7F3-D9F248298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5" y="2049032"/>
            <a:ext cx="6305550" cy="419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3" name="Rectangle 11">
            <a:extLst>
              <a:ext uri="{FF2B5EF4-FFF2-40B4-BE49-F238E27FC236}">
                <a16:creationId xmlns:a16="http://schemas.microsoft.com/office/drawing/2014/main" id="{01F74B12-80C4-9300-F902-AAD321E42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hr-HR" altLang="sr-Latn-RS" sz="1400">
              <a:latin typeface="Arial" panose="020B0604020202020204" pitchFamily="34" charset="0"/>
            </a:endParaRPr>
          </a:p>
        </p:txBody>
      </p:sp>
      <p:sp>
        <p:nvSpPr>
          <p:cNvPr id="28684" name="Rectangle 12">
            <a:extLst>
              <a:ext uri="{FF2B5EF4-FFF2-40B4-BE49-F238E27FC236}">
                <a16:creationId xmlns:a16="http://schemas.microsoft.com/office/drawing/2014/main" id="{BB1F3C13-D5FF-A54E-3413-686D1703F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endParaRPr lang="hr-HR" altLang="sr-Latn-RS" sz="1400">
              <a:latin typeface="Arial" panose="020B0604020202020204" pitchFamily="34" charset="0"/>
            </a:endParaRPr>
          </a:p>
        </p:txBody>
      </p:sp>
      <p:sp>
        <p:nvSpPr>
          <p:cNvPr id="28685" name="Rectangle 13">
            <a:extLst>
              <a:ext uri="{FF2B5EF4-FFF2-40B4-BE49-F238E27FC236}">
                <a16:creationId xmlns:a16="http://schemas.microsoft.com/office/drawing/2014/main" id="{17F7369C-F55D-E7CC-160C-1C2C512D16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/>
            <a:endParaRPr lang="hr-HR" altLang="sr-Latn-RS" sz="1400" dirty="0">
              <a:latin typeface="Arial" panose="020B0604020202020204" pitchFamily="34" charset="0"/>
            </a:endParaRPr>
          </a:p>
        </p:txBody>
      </p:sp>
      <p:sp>
        <p:nvSpPr>
          <p:cNvPr id="28686" name="Text Box 14">
            <a:extLst>
              <a:ext uri="{FF2B5EF4-FFF2-40B4-BE49-F238E27FC236}">
                <a16:creationId xmlns:a16="http://schemas.microsoft.com/office/drawing/2014/main" id="{BCA12297-4D64-AECE-9F1B-636BB7E34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4426" y="1"/>
            <a:ext cx="30718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hr-HR" altLang="sr-Latn-R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POVIJEST 8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639432EA-88AB-799D-C400-244F2435A8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867400" y="457200"/>
            <a:ext cx="4419600" cy="2590800"/>
          </a:xfrm>
        </p:spPr>
        <p:txBody>
          <a:bodyPr/>
          <a:lstStyle/>
          <a:p>
            <a:r>
              <a:rPr lang="en-GB" altLang="sr-Latn-RS" dirty="0"/>
              <a:t>U </a:t>
            </a:r>
            <a:r>
              <a:rPr lang="en-GB" altLang="sr-Latn-RS" dirty="0" err="1"/>
              <a:t>javni</a:t>
            </a:r>
            <a:r>
              <a:rPr lang="en-GB" altLang="sr-Latn-RS" dirty="0"/>
              <a:t> </a:t>
            </a:r>
            <a:r>
              <a:rPr lang="en-GB" altLang="sr-Latn-RS" dirty="0" err="1"/>
              <a:t>prijevoz</a:t>
            </a:r>
            <a:r>
              <a:rPr lang="en-GB" altLang="sr-Latn-RS" dirty="0"/>
              <a:t> </a:t>
            </a:r>
            <a:r>
              <a:rPr lang="en-GB" altLang="sr-Latn-RS" dirty="0" err="1"/>
              <a:t>nije</a:t>
            </a:r>
            <a:r>
              <a:rPr lang="en-GB" altLang="sr-Latn-RS" dirty="0"/>
              <a:t> se </a:t>
            </a:r>
            <a:r>
              <a:rPr lang="en-GB" altLang="sr-Latn-RS" dirty="0" err="1"/>
              <a:t>moglo</a:t>
            </a:r>
            <a:r>
              <a:rPr lang="en-GB" altLang="sr-Latn-RS" dirty="0"/>
              <a:t> </a:t>
            </a:r>
            <a:r>
              <a:rPr lang="en-GB" altLang="sr-Latn-RS" dirty="0" err="1"/>
              <a:t>ući</a:t>
            </a:r>
            <a:r>
              <a:rPr lang="en-GB" altLang="sr-Latn-RS" dirty="0"/>
              <a:t> bez </a:t>
            </a:r>
            <a:r>
              <a:rPr lang="en-GB" altLang="sr-Latn-RS" dirty="0" err="1"/>
              <a:t>zaštitne</a:t>
            </a:r>
            <a:r>
              <a:rPr lang="en-GB" altLang="sr-Latn-RS" dirty="0"/>
              <a:t> </a:t>
            </a:r>
            <a:r>
              <a:rPr lang="en-GB" altLang="sr-Latn-RS" dirty="0" err="1"/>
              <a:t>maske</a:t>
            </a:r>
            <a:r>
              <a:rPr lang="en-GB" altLang="sr-Latn-RS" dirty="0"/>
              <a:t>, a </a:t>
            </a:r>
            <a:r>
              <a:rPr lang="en-GB" altLang="sr-Latn-RS" dirty="0" err="1"/>
              <a:t>na</a:t>
            </a:r>
            <a:r>
              <a:rPr lang="en-GB" altLang="sr-Latn-RS" dirty="0"/>
              <a:t> </a:t>
            </a:r>
            <a:r>
              <a:rPr lang="en-GB" altLang="sr-Latn-RS" dirty="0" err="1"/>
              <a:t>sportskim</a:t>
            </a:r>
            <a:r>
              <a:rPr lang="en-GB" altLang="sr-Latn-RS" dirty="0"/>
              <a:t> </a:t>
            </a:r>
            <a:r>
              <a:rPr lang="en-GB" altLang="sr-Latn-RS" dirty="0" err="1"/>
              <a:t>susretima</a:t>
            </a:r>
            <a:r>
              <a:rPr lang="en-GB" altLang="sr-Latn-RS" dirty="0"/>
              <a:t> </a:t>
            </a:r>
            <a:r>
              <a:rPr lang="en-GB" altLang="sr-Latn-RS" dirty="0" err="1"/>
              <a:t>igrači</a:t>
            </a:r>
            <a:r>
              <a:rPr lang="en-GB" altLang="sr-Latn-RS" dirty="0"/>
              <a:t> </a:t>
            </a:r>
            <a:r>
              <a:rPr lang="en-GB" altLang="sr-Latn-RS" dirty="0" err="1"/>
              <a:t>su</a:t>
            </a:r>
            <a:r>
              <a:rPr lang="en-GB" altLang="sr-Latn-RS" dirty="0"/>
              <a:t> </a:t>
            </a:r>
            <a:r>
              <a:rPr lang="en-GB" altLang="sr-Latn-RS" dirty="0" err="1"/>
              <a:t>često</a:t>
            </a:r>
            <a:r>
              <a:rPr lang="en-GB" altLang="sr-Latn-RS" dirty="0"/>
              <a:t> </a:t>
            </a:r>
            <a:r>
              <a:rPr lang="en-GB" altLang="sr-Latn-RS" dirty="0" err="1"/>
              <a:t>igrali</a:t>
            </a:r>
            <a:r>
              <a:rPr lang="en-GB" altLang="sr-Latn-RS" dirty="0"/>
              <a:t> s </a:t>
            </a:r>
            <a:r>
              <a:rPr lang="en-GB" altLang="sr-Latn-RS" dirty="0" err="1"/>
              <a:t>maskom</a:t>
            </a:r>
            <a:r>
              <a:rPr lang="en-GB" altLang="sr-Latn-RS" dirty="0"/>
              <a:t> </a:t>
            </a:r>
            <a:r>
              <a:rPr lang="en-GB" altLang="sr-Latn-RS" dirty="0" err="1"/>
              <a:t>na</a:t>
            </a:r>
            <a:r>
              <a:rPr lang="en-GB" altLang="sr-Latn-RS" dirty="0"/>
              <a:t> </a:t>
            </a:r>
            <a:r>
              <a:rPr lang="en-GB" altLang="sr-Latn-RS" dirty="0" err="1"/>
              <a:t>licu</a:t>
            </a:r>
            <a:r>
              <a:rPr lang="en-GB" altLang="sr-Latn-RS" dirty="0"/>
              <a:t>.</a:t>
            </a:r>
          </a:p>
        </p:txBody>
      </p:sp>
      <p:pic>
        <p:nvPicPr>
          <p:cNvPr id="29701" name="Picture 5">
            <a:extLst>
              <a:ext uri="{FF2B5EF4-FFF2-40B4-BE49-F238E27FC236}">
                <a16:creationId xmlns:a16="http://schemas.microsoft.com/office/drawing/2014/main" id="{A9E0C4D1-C10C-5E39-5220-4E01A5F45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937" y="2419621"/>
            <a:ext cx="5530049" cy="430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Picture 7">
            <a:extLst>
              <a:ext uri="{FF2B5EF4-FFF2-40B4-BE49-F238E27FC236}">
                <a16:creationId xmlns:a16="http://schemas.microsoft.com/office/drawing/2014/main" id="{9F589340-D2F6-7806-37DB-8B3E3F5F2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342530"/>
            <a:ext cx="4509363" cy="623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6" name="Rectangle 10">
            <a:extLst>
              <a:ext uri="{FF2B5EF4-FFF2-40B4-BE49-F238E27FC236}">
                <a16:creationId xmlns:a16="http://schemas.microsoft.com/office/drawing/2014/main" id="{414859D7-5E90-2B72-ECFE-8548F7958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hr-HR" altLang="sr-Latn-RS" sz="1400">
              <a:latin typeface="Arial" panose="020B0604020202020204" pitchFamily="34" charset="0"/>
            </a:endParaRPr>
          </a:p>
        </p:txBody>
      </p:sp>
      <p:sp>
        <p:nvSpPr>
          <p:cNvPr id="29707" name="Rectangle 11">
            <a:extLst>
              <a:ext uri="{FF2B5EF4-FFF2-40B4-BE49-F238E27FC236}">
                <a16:creationId xmlns:a16="http://schemas.microsoft.com/office/drawing/2014/main" id="{C97991C2-7C09-BB73-E8BE-9DB662219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endParaRPr lang="hr-HR" altLang="sr-Latn-RS" sz="1400">
              <a:latin typeface="Arial" panose="020B0604020202020204" pitchFamily="34" charset="0"/>
            </a:endParaRPr>
          </a:p>
        </p:txBody>
      </p:sp>
      <p:sp>
        <p:nvSpPr>
          <p:cNvPr id="29710" name="Text Box 14">
            <a:extLst>
              <a:ext uri="{FF2B5EF4-FFF2-40B4-BE49-F238E27FC236}">
                <a16:creationId xmlns:a16="http://schemas.microsoft.com/office/drawing/2014/main" id="{52136009-82AD-10EA-FB6C-7F7A0DAEB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75" y="44451"/>
            <a:ext cx="2268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r-HR" altLang="sr-Latn-RS" sz="20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Španjolska gripa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555CF22-88E7-4F37-9DB8-8654CE212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A9F4C66-27FC-489D-BFFA-47EFC3C39D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 descr="What did women do on the home front in the war? - BBC Bitesize">
            <a:extLst>
              <a:ext uri="{FF2B5EF4-FFF2-40B4-BE49-F238E27FC236}">
                <a16:creationId xmlns:a16="http://schemas.microsoft.com/office/drawing/2014/main" id="{45BB05AB-7531-40E6-A2C8-4F17044FE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4313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1918 Spanish flu: How lessons learned apply to today's COVID-19  pandemic - ABC7 Los Angeles">
            <a:extLst>
              <a:ext uri="{FF2B5EF4-FFF2-40B4-BE49-F238E27FC236}">
                <a16:creationId xmlns:a16="http://schemas.microsoft.com/office/drawing/2014/main" id="{15443069-F224-46A1-978E-5FDCB2638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" y="123825"/>
            <a:ext cx="9889067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Spanish flu causes Corona-fear today | Faculty of Medicine | UiB">
            <a:extLst>
              <a:ext uri="{FF2B5EF4-FFF2-40B4-BE49-F238E27FC236}">
                <a16:creationId xmlns:a16="http://schemas.microsoft.com/office/drawing/2014/main" id="{D18ED42F-21ED-4B3E-BB05-82474C84A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645" y="369617"/>
            <a:ext cx="8808323" cy="61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03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F47870B-CA1F-3A63-599B-B8C353C66DA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hr-HR" dirty="0"/>
              <a:t>Zapišite u bilježnice: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44F7C666-4C6E-FA06-9659-64C056CF3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764" y="1588969"/>
            <a:ext cx="8303472" cy="419441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D4C0871F-8B26-590C-420E-2D8851F04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326" y="2267611"/>
            <a:ext cx="8169348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71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: Shape 9">
            <a:extLst>
              <a:ext uri="{FF2B5EF4-FFF2-40B4-BE49-F238E27FC236}">
                <a16:creationId xmlns:a16="http://schemas.microsoft.com/office/drawing/2014/main" id="{E4505C23-674B-4195-81D6-0C127FEA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161029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11">
            <a:extLst>
              <a:ext uri="{FF2B5EF4-FFF2-40B4-BE49-F238E27FC236}">
                <a16:creationId xmlns:a16="http://schemas.microsoft.com/office/drawing/2014/main" id="{65C9B8F0-FF66-4C15-BD05-E86B87331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37" y="5367908"/>
            <a:ext cx="342896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Slika 6" descr="prvi rat132">
            <a:extLst>
              <a:ext uri="{FF2B5EF4-FFF2-40B4-BE49-F238E27FC236}">
                <a16:creationId xmlns:a16="http://schemas.microsoft.com/office/drawing/2014/main" id="{D3DE64E5-FD5D-1598-0030-0682EA452D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8904" y="673099"/>
            <a:ext cx="5974246" cy="4518157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9CF808FC-656B-45B8-D82B-DEC33DB1D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0" y="673100"/>
            <a:ext cx="5765467" cy="4518156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4073C66F-C149-9933-C044-C4E426828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7719381" cy="1096331"/>
          </a:xfrm>
        </p:spPr>
        <p:txBody>
          <a:bodyPr>
            <a:normAutofit/>
          </a:bodyPr>
          <a:lstStyle/>
          <a:p>
            <a:r>
              <a:rPr lang="hr-HR"/>
              <a:t>Raspad četiri carstva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14675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osoba, na otvorenom, ljudi, ulica&#10;&#10;Opis je automatski generiran">
            <a:extLst>
              <a:ext uri="{FF2B5EF4-FFF2-40B4-BE49-F238E27FC236}">
                <a16:creationId xmlns:a16="http://schemas.microsoft.com/office/drawing/2014/main" id="{EBC102D6-2393-A0A4-3A2B-33DF376A83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562" b="9413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4" name="Slika 3" descr="Slika na kojoj se prikazuje tekst, osoba, na otvorenom, grupa&#10;&#10;Opis je automatski generiran">
            <a:extLst>
              <a:ext uri="{FF2B5EF4-FFF2-40B4-BE49-F238E27FC236}">
                <a16:creationId xmlns:a16="http://schemas.microsoft.com/office/drawing/2014/main" id="{2D947AB0-3D24-94D5-A26B-FF4479D1DC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59" b="6293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7" name="Slika 6" descr="Slika na kojoj se prikazuje tekst, osoba, ljudi, grupa&#10;&#10;Opis je automatski generiran">
            <a:extLst>
              <a:ext uri="{FF2B5EF4-FFF2-40B4-BE49-F238E27FC236}">
                <a16:creationId xmlns:a16="http://schemas.microsoft.com/office/drawing/2014/main" id="{E1640020-AD8C-543D-3679-4352DD6483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1727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6" name="Slika 5" descr="Slika na kojoj se prikazuje tekst, osoba, crno, stol&#10;&#10;Opis je automatski generiran">
            <a:extLst>
              <a:ext uri="{FF2B5EF4-FFF2-40B4-BE49-F238E27FC236}">
                <a16:creationId xmlns:a16="http://schemas.microsoft.com/office/drawing/2014/main" id="{D1FE72D3-487E-B2C3-B25F-7340A87CD8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638" b="8407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506F6FF-6C32-E8F2-1A74-C8E9D3B93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SUFRAŽETKINJE</a:t>
            </a:r>
          </a:p>
        </p:txBody>
      </p:sp>
    </p:spTree>
    <p:extLst>
      <p:ext uri="{BB962C8B-B14F-4D97-AF65-F5344CB8AC3E}">
        <p14:creationId xmlns:p14="http://schemas.microsoft.com/office/powerpoint/2010/main" val="719283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23AB729-45D3-22AE-D309-5F003B5B8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71" y="2551733"/>
            <a:ext cx="3816095" cy="1938076"/>
          </a:xfrm>
        </p:spPr>
        <p:txBody>
          <a:bodyPr>
            <a:normAutofit/>
          </a:bodyPr>
          <a:lstStyle/>
          <a:p>
            <a:r>
              <a:rPr lang="hr-HR" dirty="0"/>
              <a:t>Migracije</a:t>
            </a:r>
          </a:p>
        </p:txBody>
      </p:sp>
      <p:pic>
        <p:nvPicPr>
          <p:cNvPr id="5" name="Slika 4" descr="Slika na kojoj se prikazuje na otvorenom, tlo, nebo, transport&#10;&#10;Opis je automatski generiran">
            <a:extLst>
              <a:ext uri="{FF2B5EF4-FFF2-40B4-BE49-F238E27FC236}">
                <a16:creationId xmlns:a16="http://schemas.microsoft.com/office/drawing/2014/main" id="{2A506FCA-9CB7-56D3-6917-92A81A86E9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24" r="-1" b="13409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4" name="Slika 3" descr="Slika na kojoj se prikazuje na otvorenom, osoba, gomila&#10;&#10;Opis je automatski generiran">
            <a:extLst>
              <a:ext uri="{FF2B5EF4-FFF2-40B4-BE49-F238E27FC236}">
                <a16:creationId xmlns:a16="http://schemas.microsoft.com/office/drawing/2014/main" id="{4ED9ECE0-E55E-A5C3-1947-896DD70C4F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551" b="22199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77431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1D7C1A1-F412-FCC6-A7AB-8411E068F3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52"/>
          <a:stretch/>
        </p:blipFill>
        <p:spPr>
          <a:xfrm>
            <a:off x="-3047" y="-219065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7BD504E-64D6-0CA3-9B12-9CF3E54D7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hr-HR" sz="4000" b="0" i="0">
                <a:effectLst/>
                <a:latin typeface="Calibri" panose="020F0502020204030204" pitchFamily="34" charset="0"/>
              </a:rPr>
              <a:t>Veliki rat</a:t>
            </a:r>
            <a:endParaRPr lang="hr-HR" sz="400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B580C44-08B8-85C9-E12C-8F0DFB4CC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9811" y="2015101"/>
            <a:ext cx="3460239" cy="3742762"/>
          </a:xfrm>
        </p:spPr>
        <p:txBody>
          <a:bodyPr>
            <a:normAutofit/>
          </a:bodyPr>
          <a:lstStyle/>
          <a:p>
            <a:r>
              <a:rPr lang="hr-HR" dirty="0"/>
              <a:t>Prvi svjetski rat</a:t>
            </a:r>
          </a:p>
          <a:p>
            <a:r>
              <a:rPr lang="hr-HR" dirty="0"/>
              <a:t>Sudjelovale države svih kontinenata</a:t>
            </a:r>
          </a:p>
          <a:p>
            <a:r>
              <a:rPr lang="hr-HR" dirty="0"/>
              <a:t>Vodio se većinom na europskom tlu</a:t>
            </a:r>
          </a:p>
        </p:txBody>
      </p:sp>
    </p:spTree>
    <p:extLst>
      <p:ext uri="{BB962C8B-B14F-4D97-AF65-F5344CB8AC3E}">
        <p14:creationId xmlns:p14="http://schemas.microsoft.com/office/powerpoint/2010/main" val="7966478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0BBB8C-A0C7-2C8D-EDFC-A8E8E2AF6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17" y="3287229"/>
            <a:ext cx="3816095" cy="1938076"/>
          </a:xfrm>
        </p:spPr>
        <p:txBody>
          <a:bodyPr>
            <a:normAutofit/>
          </a:bodyPr>
          <a:lstStyle/>
          <a:p>
            <a:r>
              <a:rPr lang="hr-HR" sz="4100" dirty="0"/>
              <a:t>Grčko – turski rat: 1923. najveće migracije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731E3F7-14F0-CE58-E1BA-E7657797C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81" r="-1" b="15388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294DB26-3E6C-145A-C692-18DFE182D0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16" b="29853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68394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880886B-02ED-4317-9236-CB60C22CF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E7D843D-CE53-E2CB-8217-66A118700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419600"/>
            <a:ext cx="10908792" cy="12039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Sjedinjene Američke Države: najutjecajnija država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035EF3B-3B29-32F7-FE39-C726F7D28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5669280"/>
            <a:ext cx="10908792" cy="548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Thomas Woodrow Wilson – američki predsjednik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4EF4A17-55DE-ABA8-3FBF-3CBE172C1D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23" b="2"/>
          <a:stretch/>
        </p:blipFill>
        <p:spPr>
          <a:xfrm>
            <a:off x="6" y="-11"/>
            <a:ext cx="6095994" cy="4194796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</p:spPr>
      </p:pic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6FC688CF-9716-F9A0-D2B9-E9745D1013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42" t="7995" r="644" b="18428"/>
          <a:stretch/>
        </p:blipFill>
        <p:spPr>
          <a:xfrm>
            <a:off x="5977136" y="328655"/>
            <a:ext cx="6172195" cy="4045226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</p:spPr>
      </p:pic>
      <p:sp>
        <p:nvSpPr>
          <p:cNvPr id="23" name="sketch line">
            <a:extLst>
              <a:ext uri="{FF2B5EF4-FFF2-40B4-BE49-F238E27FC236}">
                <a16:creationId xmlns:a16="http://schemas.microsoft.com/office/drawing/2014/main" id="{28C31856-6ABF-41FD-B683-B06E5FFF9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8439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9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626226A-51F6-FED7-DD26-DE62328A6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44570"/>
            <a:ext cx="3344528" cy="1703830"/>
          </a:xfrm>
        </p:spPr>
        <p:txBody>
          <a:bodyPr anchor="ctr">
            <a:normAutofit/>
          </a:bodyPr>
          <a:lstStyle/>
          <a:p>
            <a:r>
              <a:rPr lang="hr-HR" sz="4800"/>
              <a:t>Liga naroda: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5B7B248-D57E-2B11-4869-E21623E54A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57" r="11481" b="3"/>
          <a:stretch/>
        </p:blipFill>
        <p:spPr>
          <a:xfrm>
            <a:off x="20" y="-1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C3618D5-EDE3-7958-60A4-0348443340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9" r="19968" b="3"/>
          <a:stretch/>
        </p:blipFill>
        <p:spPr>
          <a:xfrm>
            <a:off x="4148881" y="-1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D30E29C-6752-CE2E-8EC4-C8B4969BA7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25" r="12812" b="2"/>
          <a:stretch/>
        </p:blipFill>
        <p:spPr>
          <a:xfrm>
            <a:off x="8194953" y="-1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</p:spPr>
      </p:pic>
      <p:sp>
        <p:nvSpPr>
          <p:cNvPr id="13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22904" y="5413767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712BB24-685F-A8E3-279F-849E8E905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3582" y="4544570"/>
            <a:ext cx="7147481" cy="1703830"/>
          </a:xfrm>
        </p:spPr>
        <p:txBody>
          <a:bodyPr anchor="ctr">
            <a:normAutofit/>
          </a:bodyPr>
          <a:lstStyle/>
          <a:p>
            <a:r>
              <a:rPr lang="hr-HR" sz="2200" dirty="0"/>
              <a:t>1919. godina</a:t>
            </a:r>
          </a:p>
        </p:txBody>
      </p:sp>
    </p:spTree>
    <p:extLst>
      <p:ext uri="{BB962C8B-B14F-4D97-AF65-F5344CB8AC3E}">
        <p14:creationId xmlns:p14="http://schemas.microsoft.com/office/powerpoint/2010/main" val="18544997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CA21F8-3DA5-0A2C-F0F6-8BB6FA5239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8" b="4643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9873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822309A-2E47-4C2E-8E57-1B8954C8D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6891186" cy="1135737"/>
          </a:xfrm>
        </p:spPr>
        <p:txBody>
          <a:bodyPr>
            <a:normAutofit/>
          </a:bodyPr>
          <a:lstStyle/>
          <a:p>
            <a:r>
              <a:rPr lang="hr-HR" sz="3600"/>
              <a:t>I JOŠ…ZAPIŠITE U BILJEŽNICU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23132" y="713128"/>
            <a:ext cx="1068867" cy="2126625"/>
            <a:chOff x="10918968" y="713127"/>
            <a:chExt cx="1273032" cy="253283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1C1AC019-0AFD-C3BA-A99D-FEDE37F417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3304185"/>
              </p:ext>
            </p:extLst>
          </p:nvPr>
        </p:nvGraphicFramePr>
        <p:xfrm>
          <a:off x="643467" y="1782981"/>
          <a:ext cx="6891187" cy="439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54932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9CDA704-86E9-9E89-563D-AC9A8B28E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321734"/>
            <a:ext cx="6891187" cy="1135737"/>
          </a:xfrm>
        </p:spPr>
        <p:txBody>
          <a:bodyPr>
            <a:normAutofit/>
          </a:bodyPr>
          <a:lstStyle/>
          <a:p>
            <a:r>
              <a:rPr lang="hr-HR" sz="3600" dirty="0"/>
              <a:t>Zapišite: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353CD8-179D-915D-53DC-8A74AD740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08" r="24974"/>
          <a:stretch/>
        </p:blipFill>
        <p:spPr>
          <a:xfrm>
            <a:off x="8129873" y="10"/>
            <a:ext cx="4062128" cy="685799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23132" y="713128"/>
            <a:ext cx="1068867" cy="2126625"/>
            <a:chOff x="10918968" y="713127"/>
            <a:chExt cx="1273032" cy="253283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EEC17005-2C44-1E83-D88E-D5C80D13F6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8550804"/>
              </p:ext>
            </p:extLst>
          </p:nvPr>
        </p:nvGraphicFramePr>
        <p:xfrm>
          <a:off x="643467" y="1782981"/>
          <a:ext cx="6891187" cy="439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74292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B32F286-9B0C-3C60-0313-5F2B37FBEF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9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43FF639-98DB-24B5-95A8-178F6A971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9325" y="3091426"/>
            <a:ext cx="5848351" cy="1232924"/>
          </a:xfrm>
        </p:spPr>
        <p:txBody>
          <a:bodyPr>
            <a:normAutofit/>
          </a:bodyPr>
          <a:lstStyle/>
          <a:p>
            <a:r>
              <a:rPr lang="hr-HR" sz="3200" dirty="0">
                <a:hlinkClick r:id="rId3"/>
              </a:rPr>
              <a:t>https://youtu.be/GMvZhYFr4cE</a:t>
            </a:r>
            <a:r>
              <a:rPr lang="hr-HR" sz="3200" dirty="0"/>
              <a:t> –Započeo Prvi svjetski rat</a:t>
            </a:r>
          </a:p>
          <a:p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2215394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1D98875F">
            <a:extLst>
              <a:ext uri="{FF2B5EF4-FFF2-40B4-BE49-F238E27FC236}">
                <a16:creationId xmlns:a16="http://schemas.microsoft.com/office/drawing/2014/main" id="{E3026907-E7A7-49AE-8E1C-64CA7098784A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" t="-89" r="6612" b="3731"/>
          <a:stretch>
            <a:fillRect/>
          </a:stretch>
        </p:blipFill>
        <p:spPr>
          <a:xfrm>
            <a:off x="1992313" y="260350"/>
            <a:ext cx="8064500" cy="63373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EB10D5C-28A1-D909-7152-313B7970028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41248" y="4068772"/>
            <a:ext cx="10506456" cy="11108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Rovovski rat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538846BB-1BD3-68FB-39CC-04BDEF558A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97" r="2870" b="-5"/>
          <a:stretch/>
        </p:blipFill>
        <p:spPr>
          <a:xfrm>
            <a:off x="182787" y="171715"/>
            <a:ext cx="2827865" cy="373189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D82A1B7-0B8D-2206-DEFC-7CC6CAA897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70" r="20600" b="3"/>
          <a:stretch/>
        </p:blipFill>
        <p:spPr>
          <a:xfrm>
            <a:off x="3180760" y="171715"/>
            <a:ext cx="2827865" cy="3731891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8419C2A4-28C0-7C91-B6C5-88D723F0F6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01" r="17587" b="-2"/>
          <a:stretch/>
        </p:blipFill>
        <p:spPr>
          <a:xfrm>
            <a:off x="6178733" y="171715"/>
            <a:ext cx="2827865" cy="373189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7BC52A0-CD9E-7B7D-C2F3-813E780B6A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237" r="23329" b="2"/>
          <a:stretch/>
        </p:blipFill>
        <p:spPr>
          <a:xfrm>
            <a:off x="9176706" y="171715"/>
            <a:ext cx="2827865" cy="373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01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8883BFA5-E984-4AB8-67A3-7E52F7E437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0" t="53500" r="63387" b="15001"/>
          <a:stretch/>
        </p:blipFill>
        <p:spPr>
          <a:xfrm>
            <a:off x="772286" y="643467"/>
            <a:ext cx="10647427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3907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8E07487-1DEA-D661-96F5-5843AC4A1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Zapišite u bilježnicu: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C837098-A752-3507-246E-758F87054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228600" algn="l">
              <a:lnSpc>
                <a:spcPct val="107000"/>
              </a:lnSpc>
            </a:pPr>
            <a:r>
              <a:rPr lang="hr-HR" sz="3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Trajanje: </a:t>
            </a:r>
            <a:r>
              <a:rPr lang="hr-HR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28.7.1914.- 11. 11.1918.</a:t>
            </a:r>
          </a:p>
          <a:p>
            <a:pPr marL="228600" algn="l">
              <a:lnSpc>
                <a:spcPct val="107000"/>
              </a:lnSpc>
            </a:pPr>
            <a:r>
              <a:rPr lang="hr-HR" sz="3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Uzroci: </a:t>
            </a:r>
          </a:p>
          <a:p>
            <a:pPr marL="0" indent="0" algn="l">
              <a:lnSpc>
                <a:spcPct val="107000"/>
              </a:lnSpc>
              <a:buNone/>
            </a:pPr>
            <a:r>
              <a:rPr lang="hr-HR" sz="3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hr-HR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želja za preraspodjelom kolonija; (kolonijalizam)</a:t>
            </a:r>
          </a:p>
          <a:p>
            <a:pPr marL="0" indent="0" algn="l">
              <a:lnSpc>
                <a:spcPct val="107000"/>
              </a:lnSpc>
              <a:buNone/>
            </a:pPr>
            <a:r>
              <a:rPr lang="hr-HR" sz="3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hr-HR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odnosi između vojno-političkih saveza, </a:t>
            </a:r>
          </a:p>
          <a:p>
            <a:pPr marL="0" indent="0" algn="l">
              <a:lnSpc>
                <a:spcPct val="107000"/>
              </a:lnSpc>
              <a:buNone/>
            </a:pPr>
            <a:r>
              <a:rPr lang="hr-HR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imperijalizam, </a:t>
            </a:r>
          </a:p>
          <a:p>
            <a:pPr marL="0" indent="0" algn="l">
              <a:lnSpc>
                <a:spcPct val="107000"/>
              </a:lnSpc>
              <a:buNone/>
            </a:pPr>
            <a:r>
              <a:rPr lang="hr-HR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aneksija Bosne i Hercegovine, </a:t>
            </a:r>
          </a:p>
          <a:p>
            <a:pPr marL="0" indent="0" algn="l">
              <a:lnSpc>
                <a:spcPct val="107000"/>
              </a:lnSpc>
              <a:buNone/>
            </a:pPr>
            <a:r>
              <a:rPr lang="hr-HR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Balkanski ratovi</a:t>
            </a:r>
          </a:p>
          <a:p>
            <a:pPr marL="0" indent="0" algn="l">
              <a:lnSpc>
                <a:spcPct val="107000"/>
              </a:lnSpc>
              <a:buNone/>
            </a:pPr>
            <a:r>
              <a:rPr lang="hr-HR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Dvije Marokanske krize</a:t>
            </a:r>
          </a:p>
          <a:p>
            <a:pPr marL="228600" algn="l">
              <a:lnSpc>
                <a:spcPct val="107000"/>
              </a:lnSpc>
            </a:pPr>
            <a:r>
              <a:rPr lang="hr-HR" sz="3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Povod: </a:t>
            </a:r>
            <a:r>
              <a:rPr lang="hr-HR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atentat u Sarajevu na </a:t>
            </a:r>
            <a:r>
              <a:rPr lang="hr-HR" sz="3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prijestolonasljednika</a:t>
            </a:r>
            <a:r>
              <a:rPr lang="hr-HR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Franza Ferdinanda (28. 6. 1914.), Gavrilo Princip - atentator</a:t>
            </a:r>
          </a:p>
          <a:p>
            <a:pPr marL="228600" algn="l">
              <a:lnSpc>
                <a:spcPct val="107000"/>
              </a:lnSpc>
            </a:pPr>
            <a:r>
              <a:rPr lang="hr-HR" sz="3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Ishod</a:t>
            </a:r>
            <a:r>
              <a:rPr lang="hr-HR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pobjeda Antante (poraz Trojnog saveza)</a:t>
            </a: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hr-HR" b="1" dirty="0"/>
              <a:t>Bojišta: </a:t>
            </a:r>
            <a:r>
              <a:rPr lang="hr-HR" dirty="0"/>
              <a:t>Zapadno, Istočno, Galicijsko, Solunsko, Balkansko i Talijansko bojište</a:t>
            </a:r>
          </a:p>
        </p:txBody>
      </p:sp>
    </p:spTree>
    <p:extLst>
      <p:ext uri="{BB962C8B-B14F-4D97-AF65-F5344CB8AC3E}">
        <p14:creationId xmlns:p14="http://schemas.microsoft.com/office/powerpoint/2010/main" val="2165793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0B1B747-C986-9D59-E857-092FE9648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454"/>
            <a:ext cx="5638799" cy="2083096"/>
          </a:xfrm>
        </p:spPr>
        <p:txBody>
          <a:bodyPr>
            <a:normAutofit/>
          </a:bodyPr>
          <a:lstStyle/>
          <a:p>
            <a:r>
              <a:rPr lang="hr-HR" sz="2800"/>
              <a:t>Ljudski gubici u Prvom svjetskom ratu:</a:t>
            </a: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World War I casualties - Wikipedia">
            <a:extLst>
              <a:ext uri="{FF2B5EF4-FFF2-40B4-BE49-F238E27FC236}">
                <a16:creationId xmlns:a16="http://schemas.microsoft.com/office/drawing/2014/main" id="{C8E16E49-DE29-3A59-EF8F-080126AD1C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9" b="2995"/>
          <a:stretch/>
        </p:blipFill>
        <p:spPr bwMode="auto">
          <a:xfrm>
            <a:off x="6124684" y="185183"/>
            <a:ext cx="5475472" cy="333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E3A9E10-1391-1FBE-DF2A-C7A73AC5FD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21" t="46213" r="28349" b="17670"/>
          <a:stretch/>
        </p:blipFill>
        <p:spPr>
          <a:xfrm>
            <a:off x="128016" y="2735053"/>
            <a:ext cx="7504591" cy="387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49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5" name="Rectangle 2054">
            <a:extLst>
              <a:ext uri="{FF2B5EF4-FFF2-40B4-BE49-F238E27FC236}">
                <a16:creationId xmlns:a16="http://schemas.microsoft.com/office/drawing/2014/main" id="{93062723-6941-4ABE-8146-AC6FA530B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66" name="Rectangle 2056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A465636-0B16-24A1-899B-E1467FBED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602"/>
            <a:ext cx="4705350" cy="1645920"/>
          </a:xfrm>
        </p:spPr>
        <p:txBody>
          <a:bodyPr>
            <a:normAutofit/>
          </a:bodyPr>
          <a:lstStyle/>
          <a:p>
            <a:r>
              <a:rPr lang="hr-HR" sz="4800" dirty="0"/>
              <a:t>Civilne žrtve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1838B021-6E38-8905-93F7-3B8FC0AE5E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37" b="3"/>
          <a:stretch/>
        </p:blipFill>
        <p:spPr>
          <a:xfrm>
            <a:off x="20" y="-13"/>
            <a:ext cx="2926060" cy="4005072"/>
          </a:xfrm>
          <a:prstGeom prst="rect">
            <a:avLst/>
          </a:prstGeom>
        </p:spPr>
      </p:pic>
      <p:pic>
        <p:nvPicPr>
          <p:cNvPr id="2050" name="Picture 2" descr="First World War.com - Refugees">
            <a:extLst>
              <a:ext uri="{FF2B5EF4-FFF2-40B4-BE49-F238E27FC236}">
                <a16:creationId xmlns:a16="http://schemas.microsoft.com/office/drawing/2014/main" id="{FEE87CAA-4B61-4A1A-C4BC-5F62EBD40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7" r="22671" b="1"/>
          <a:stretch/>
        </p:blipFill>
        <p:spPr bwMode="auto">
          <a:xfrm>
            <a:off x="3077487" y="8"/>
            <a:ext cx="2935224" cy="400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008A205A-A343-4430-AC75-48BA3F03F1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79" r="23723" b="1"/>
          <a:stretch/>
        </p:blipFill>
        <p:spPr>
          <a:xfrm>
            <a:off x="6174474" y="13"/>
            <a:ext cx="2935224" cy="400507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7FED9B5-2744-993E-EF93-CE24F3BA5E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596" r="17683" b="-1"/>
          <a:stretch/>
        </p:blipFill>
        <p:spPr>
          <a:xfrm>
            <a:off x="9256776" y="-9"/>
            <a:ext cx="2935224" cy="4005072"/>
          </a:xfrm>
          <a:prstGeom prst="rect">
            <a:avLst/>
          </a:prstGeom>
        </p:spPr>
      </p:pic>
      <p:sp>
        <p:nvSpPr>
          <p:cNvPr id="2067" name="Rectangle 2058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8" name="Rectangle 2060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112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2542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356</Words>
  <Application>Microsoft Office PowerPoint</Application>
  <PresentationFormat>Široki zaslon</PresentationFormat>
  <Paragraphs>53</Paragraphs>
  <Slides>24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24</vt:i4>
      </vt:variant>
    </vt:vector>
  </HeadingPairs>
  <TitlesOfParts>
    <vt:vector size="29" baseType="lpstr">
      <vt:lpstr>Arial</vt:lpstr>
      <vt:lpstr>Arial Narrow</vt:lpstr>
      <vt:lpstr>Calibri</vt:lpstr>
      <vt:lpstr>Calibri Light</vt:lpstr>
      <vt:lpstr>Tema sustava Office</vt:lpstr>
      <vt:lpstr>Kako je na Europu utjecao Prvi svjetski rat?</vt:lpstr>
      <vt:lpstr>Veliki rat</vt:lpstr>
      <vt:lpstr>PowerPoint prezentacija</vt:lpstr>
      <vt:lpstr>PowerPoint prezentacija</vt:lpstr>
      <vt:lpstr>Rovovski rat</vt:lpstr>
      <vt:lpstr>PowerPoint prezentacija</vt:lpstr>
      <vt:lpstr>Zapišite u bilježnicu:</vt:lpstr>
      <vt:lpstr>Ljudski gubici u Prvom svjetskom ratu:</vt:lpstr>
      <vt:lpstr>Civilne žrtve</vt:lpstr>
      <vt:lpstr>Pandemije: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Zapišite u bilježnice:</vt:lpstr>
      <vt:lpstr>Raspad četiri carstva</vt:lpstr>
      <vt:lpstr>SUFRAŽETKINJE</vt:lpstr>
      <vt:lpstr>Migracije</vt:lpstr>
      <vt:lpstr>Grčko – turski rat: 1923. najveće migracije</vt:lpstr>
      <vt:lpstr>Sjedinjene Američke Države: najutjecajnija država</vt:lpstr>
      <vt:lpstr>Liga naroda:</vt:lpstr>
      <vt:lpstr>I JOŠ…ZAPIŠITE U BILJEŽNICU</vt:lpstr>
      <vt:lpstr>Zapišite: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Kako je na Europu utjecao Prvi svjetski rat?</dc:title>
  <dc:creator>Nera Malbaša Kovačić</dc:creator>
  <cp:lastModifiedBy>Nera Malbaša Kovačić</cp:lastModifiedBy>
  <cp:revision>11</cp:revision>
  <dcterms:created xsi:type="dcterms:W3CDTF">2022-09-11T07:20:17Z</dcterms:created>
  <dcterms:modified xsi:type="dcterms:W3CDTF">2024-09-08T15:50:20Z</dcterms:modified>
</cp:coreProperties>
</file>