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0" r:id="rId6"/>
    <p:sldId id="263" r:id="rId7"/>
    <p:sldId id="261" r:id="rId8"/>
    <p:sldId id="267" r:id="rId9"/>
    <p:sldId id="274" r:id="rId10"/>
    <p:sldId id="268" r:id="rId11"/>
    <p:sldId id="264" r:id="rId12"/>
    <p:sldId id="269" r:id="rId13"/>
    <p:sldId id="270" r:id="rId14"/>
    <p:sldId id="265" r:id="rId15"/>
    <p:sldId id="271" r:id="rId16"/>
    <p:sldId id="272" r:id="rId17"/>
    <p:sldId id="266" r:id="rId18"/>
    <p:sldId id="273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84DA-E3E0-4099-8BC4-1813584CD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5" y="800100"/>
            <a:ext cx="8447314" cy="3314694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BD63B-9405-4E42-9E2F-07573F9B1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415" y="4909459"/>
            <a:ext cx="8292874" cy="914395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8D03A-9A11-476C-B52A-593F3C01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0168-EB40-45AF-89A1-87DE0A55FFC6}" type="datetime1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50CD1-7906-4885-9A4D-B764220DD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ECA96-1AD5-41FE-AB5C-68ABD652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09E39A-DA3F-4BDC-A89A-6545C1DD3721}"/>
              </a:ext>
            </a:extLst>
          </p:cNvPr>
          <p:cNvCxnSpPr>
            <a:cxnSpLocks/>
          </p:cNvCxnSpPr>
          <p:nvPr/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761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B4882-AC48-4F1E-837D-E154BEED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613106" cy="12828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FD34B7-C335-425E-BF89-DB1A0C235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914525"/>
            <a:ext cx="9613106" cy="3883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63754-C885-4DC6-962D-C861267B6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A68F-747D-436A-B5BB-2EBC3ED499E4}" type="datetime1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C9693-03CD-4EBD-A3D7-BE310CD5F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BBD01-5E50-4FF1-A1D6-B24B7B75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21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A1D39-AB23-4CEE-BBAA-55B29415D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78644"/>
            <a:ext cx="1912144" cy="5272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20688-FA9B-4ABD-9E9E-C7EADE949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578643"/>
            <a:ext cx="7943848" cy="5272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B1A6B-AE19-4BD4-AE49-43E78CC0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DC11-9E39-40A0-B3DC-E3F2AD04A616}" type="datetime1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62144-27EE-4CE0-B167-F5DBA41B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A40B2-EFB0-47EA-878B-6405E1DC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3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2BEE8-2E4A-4A4A-833E-89D8D794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6CFDA-CDBF-4B24-9EC3-827F540F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8595"/>
            <a:ext cx="9527275" cy="3643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5871D-4A14-4A17-A0ED-7DDA7752B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8F0-556B-4BB7-8AAB-D63AEB65C662}" type="datetime1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BD654-899B-4DAF-93B9-1CBCAB5F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7FCA-B968-443D-90A7-E0F3C6D6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F5CC56-CBE8-4152-AD5E-982DD286AA28}"/>
              </a:ext>
            </a:extLst>
          </p:cNvPr>
          <p:cNvCxnSpPr>
            <a:cxnSpLocks/>
          </p:cNvCxnSpPr>
          <p:nvPr/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207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95B8-786F-418B-9367-52B19526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3426"/>
            <a:ext cx="8840344" cy="34890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CF574-9044-4964-B6AE-A3983D595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18488"/>
            <a:ext cx="8840344" cy="90077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2A109-E9F9-428E-858A-38375BF1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506-6815-4E0E-B1DE-ECA35C2016DF}" type="datetime1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9BA6F-665B-4D62-84D1-23E03428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1A2D7-4390-4B51-90D4-900EAAB1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9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66EE-5127-48B4-A6F6-F5F6B38D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87828"/>
            <a:ext cx="9578683" cy="990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7B8A9-5914-49F9-8E0E-C8723C533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57407"/>
            <a:ext cx="4318906" cy="3725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7D0C2-CAEA-4E31-8FA6-D866315DF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9577" y="2057407"/>
            <a:ext cx="4405746" cy="3725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E5DE2-0BD6-45B3-BDB1-675BA058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85F7-A724-48A4-9D33-CEBC5174E865}" type="datetime1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622B7-97C1-4C72-BCA9-290DC716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7BEE3-B3AE-45B6-924A-08ABC951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10397D-8A25-4307-B58D-8DE617EFD26D}"/>
              </a:ext>
            </a:extLst>
          </p:cNvPr>
          <p:cNvCxnSpPr>
            <a:cxnSpLocks/>
          </p:cNvCxnSpPr>
          <p:nvPr/>
        </p:nvCxnSpPr>
        <p:spPr>
          <a:xfrm>
            <a:off x="375523" y="176040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747697-5C57-4DA6-8ED6-CAB14CDD220A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070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2296-2B01-4044-AD7B-497BAC8A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9600"/>
            <a:ext cx="10515600" cy="95149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08880-DE5D-4299-BAC3-D45377C4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989859"/>
            <a:ext cx="4381644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A655D-7A3A-4BA5-B82A-744276BE2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13126"/>
            <a:ext cx="4381644" cy="31213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37933-BDAC-4317-9B7E-E30CF0B42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0530" y="1989859"/>
            <a:ext cx="4487137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5878F-AE56-4F8C-A84A-A8534180D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0531" y="2713127"/>
            <a:ext cx="4487136" cy="31213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FF249A-9D93-4A8E-9284-5AB19AC0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6E7A-BDD3-46A3-BEE2-EB821F9236B4}" type="datetime1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63883-9438-44C9-877E-EC771D1B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ED3CC-D7BA-43BD-973A-B09921F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B03ADF-AEED-49C1-9CF7-7749387E2A4F}"/>
              </a:ext>
            </a:extLst>
          </p:cNvPr>
          <p:cNvCxnSpPr>
            <a:cxnSpLocks/>
          </p:cNvCxnSpPr>
          <p:nvPr/>
        </p:nvCxnSpPr>
        <p:spPr>
          <a:xfrm>
            <a:off x="378503" y="17526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5345CA-2FC8-42B9-85F7-84F77724D011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716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8770-E2EE-4C9B-9F89-128DAC66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16" y="703687"/>
            <a:ext cx="9406190" cy="17225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CE391-8E22-4716-8A8B-C39BA61A7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540C-9440-4E7A-B71A-BEFEE06869E3}" type="datetime1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6C042F-179F-4DBC-80B7-34B89EA27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86EA4-4BE5-4D17-A1DC-196FEA97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23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49B6B-2C1C-452D-9F93-BD9A6F2B0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CA8ED-78AC-4474-8874-E4C424297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0B764-0B68-4801-ADE7-93105912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19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717A-ED7D-43FE-881F-9407FF220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7476"/>
            <a:ext cx="3932237" cy="169371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FE954-332E-4D66-AFFD-A15389A76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97475"/>
            <a:ext cx="5140180" cy="526357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15CDA-9FC3-4F17-963C-DD9E226EC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1194"/>
            <a:ext cx="3932237" cy="3577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C30BE-8EE8-4A41-B20E-ACEFC980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ABFB-60E7-4BA1-866A-7059F058065B}" type="datetime1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B6719-F550-42EF-B377-8E41A46D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A6636-5EF9-499C-A3A0-3021812D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0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38CB-27F1-47CF-B05A-CC068830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9822"/>
            <a:ext cx="3932237" cy="165215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C67EA-3155-4708-9B86-D7B2B54FC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03687"/>
            <a:ext cx="5212917" cy="49690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434F1-C813-4E9B-98A4-B0B372CE2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26277"/>
            <a:ext cx="3932237" cy="32464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2A0B8-75E7-465D-84CB-BC9C3FB2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112F-55F4-4776-A323-7418930321C8}" type="datetime1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879C9-B751-43BD-8B27-FA18290E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998FB-27B9-46E5-90E3-09B108B0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17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BA68A5-A7C7-4D91-AB95-6E0B6FFD87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F93EBF-655A-4373-ADBE-9606BFA94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485160" cy="1282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2994-4D2E-43BB-9D9B-117ED94AB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1757"/>
            <a:ext cx="9485163" cy="3706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28926-9DF1-4A3E-8B81-2191D6F75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300" baseline="0">
                <a:solidFill>
                  <a:schemeClr val="accent1"/>
                </a:solidFill>
              </a:defRPr>
            </a:lvl1pPr>
          </a:lstStyle>
          <a:p>
            <a:fld id="{CFBEA57F-793F-4683-BD8A-741FD4B89154}" type="datetime1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1BD4F-CE83-48A3-9683-19CF03C0A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 cap="all" spc="300" baseline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94939-09B3-4A6E-88F8-4D923A56D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51E3-92B2-42FC-BB3D-372E4A614439}"/>
              </a:ext>
            </a:extLst>
          </p:cNvPr>
          <p:cNvSpPr/>
          <p:nvPr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425084-C97A-4C25-AE47-DDECF2DD3ABC}"/>
              </a:ext>
            </a:extLst>
          </p:cNvPr>
          <p:cNvCxnSpPr>
            <a:cxnSpLocks/>
          </p:cNvCxnSpPr>
          <p:nvPr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A478A1-0B34-4F2B-88FA-CF47551E5DF9}"/>
              </a:ext>
            </a:extLst>
          </p:cNvPr>
          <p:cNvCxnSpPr>
            <a:cxnSpLocks/>
          </p:cNvCxnSpPr>
          <p:nvPr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76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YMN07pFxl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7xo4tUMdAMw" TargetMode="Externa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-2WKMgRLHYc" TargetMode="External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Y_dvPDggH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HBtY6SuYnY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GSfk_K64OU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551580BD-7D80-4957-A58D-916E994A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BDD2E98-F85F-4C9F-B090-4DF4DA71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2C5133D-BECE-A5A7-A832-062C248D7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5" y="4818488"/>
            <a:ext cx="6146606" cy="940526"/>
          </a:xfrm>
        </p:spPr>
        <p:txBody>
          <a:bodyPr anchor="ctr">
            <a:normAutofit/>
          </a:bodyPr>
          <a:lstStyle/>
          <a:p>
            <a:r>
              <a:rPr lang="hr-HR" sz="4000" b="1" i="0" u="none" strike="noStrike" baseline="0">
                <a:latin typeface="Candara-Bold"/>
              </a:rPr>
              <a:t>Europske monarhije</a:t>
            </a:r>
            <a:endParaRPr lang="hr-HR" sz="400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8860647-3AFB-0E9F-7752-8F1C3910A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1617" y="4818489"/>
            <a:ext cx="2832340" cy="940522"/>
          </a:xfrm>
        </p:spPr>
        <p:txBody>
          <a:bodyPr anchor="ctr">
            <a:normAutofit/>
          </a:bodyPr>
          <a:lstStyle/>
          <a:p>
            <a:endParaRPr lang="hr-HR" sz="1800"/>
          </a:p>
        </p:txBody>
      </p: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0B6266FA-3209-4147-96D4-E984DDC1F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3" y="430618"/>
            <a:ext cx="10380951" cy="4036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D386C21-8DDB-DE97-351E-83486C3F0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72" r="-1" b="6137"/>
          <a:stretch/>
        </p:blipFill>
        <p:spPr>
          <a:xfrm>
            <a:off x="609609" y="758220"/>
            <a:ext cx="6481879" cy="338125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966C462-E5AA-7CDD-37FE-33F0C142B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28" y="1273925"/>
            <a:ext cx="4181441" cy="3198802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CB59DE95-F3B9-4A35-9681-78FA926F0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430621"/>
            <a:ext cx="11456511" cy="609245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E687E3B-9C6D-4102-8F38-DCB77C49C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430620"/>
            <a:ext cx="0" cy="609245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B01E4D6-816B-4BC8-BA07-2CD0CE4A8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471" y="4495800"/>
            <a:ext cx="10391227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573C7C39-C73B-4051-B742-C9086B7B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6047437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2329AE4-60E2-4C33-8487-E0A326902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9558" y="430620"/>
            <a:ext cx="0" cy="5616817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1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D46EE7E-CA99-384B-A130-26416E3F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10</a:t>
            </a:fld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056850E-9572-0795-0C0D-574CBE703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92" y="901090"/>
            <a:ext cx="6286500" cy="4191000"/>
          </a:xfrm>
          <a:prstGeom prst="rect">
            <a:avLst/>
          </a:prstGeom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468087C6-EFAD-386F-169D-FA55891D8F55}"/>
              </a:ext>
            </a:extLst>
          </p:cNvPr>
          <p:cNvSpPr/>
          <p:nvPr/>
        </p:nvSpPr>
        <p:spPr>
          <a:xfrm>
            <a:off x="6819901" y="485775"/>
            <a:ext cx="5372100" cy="23145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hr-HR" b="0" i="0" dirty="0">
                <a:solidFill>
                  <a:srgbClr val="444444"/>
                </a:solidFill>
                <a:effectLst/>
                <a:latin typeface="PT Sans" panose="020B0503020203020204" pitchFamily="34" charset="-18"/>
              </a:rPr>
              <a:t>Na samrtnoj postelji, veliki meštar Vitezova templara, </a:t>
            </a:r>
            <a:r>
              <a:rPr lang="hr-HR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hr-HR" dirty="0" err="1">
                <a:solidFill>
                  <a:srgbClr val="444444"/>
                </a:solidFill>
                <a:latin typeface="PT Sans" panose="020B0503020203020204" pitchFamily="34" charset="-18"/>
              </a:rPr>
              <a:t>Jayques</a:t>
            </a:r>
            <a:r>
              <a:rPr lang="hr-HR" dirty="0">
                <a:solidFill>
                  <a:srgbClr val="444444"/>
                </a:solidFill>
                <a:latin typeface="PT Sans" panose="020B0503020203020204" pitchFamily="34" charset="-18"/>
              </a:rPr>
              <a:t> de </a:t>
            </a:r>
            <a:r>
              <a:rPr lang="hr-HR" dirty="0" err="1">
                <a:solidFill>
                  <a:srgbClr val="444444"/>
                </a:solidFill>
                <a:latin typeface="PT Sans" panose="020B0503020203020204" pitchFamily="34" charset="-18"/>
              </a:rPr>
              <a:t>Molay</a:t>
            </a:r>
            <a:r>
              <a:rPr lang="hr-HR" b="0" i="0" dirty="0">
                <a:solidFill>
                  <a:srgbClr val="444444"/>
                </a:solidFill>
                <a:effectLst/>
                <a:latin typeface="PT Sans" panose="020B0503020203020204" pitchFamily="34" charset="-18"/>
              </a:rPr>
              <a:t>, obratio se Klementu V. i Filipu Lijepom s kletvom: </a:t>
            </a:r>
          </a:p>
          <a:p>
            <a:pPr algn="l" fontAlgn="base"/>
            <a:r>
              <a:rPr lang="hr-HR" b="0" i="0" dirty="0">
                <a:solidFill>
                  <a:srgbClr val="444444"/>
                </a:solidFill>
                <a:effectLst/>
                <a:latin typeface="PT Sans" panose="020B0503020203020204" pitchFamily="34" charset="-18"/>
              </a:rPr>
              <a:t>“Za manje od godinu dana pozvat ću te na Božji sud!” </a:t>
            </a:r>
          </a:p>
          <a:p>
            <a:pPr algn="l" fontAlgn="base"/>
            <a:r>
              <a:rPr lang="hr-HR" b="0" i="0" dirty="0">
                <a:solidFill>
                  <a:srgbClr val="444444"/>
                </a:solidFill>
                <a:effectLst/>
                <a:latin typeface="PT Sans" panose="020B0503020203020204" pitchFamily="34" charset="-18"/>
              </a:rPr>
              <a:t>Prijetnja se ispunila: dva tjedna nakon smaknuća umro je Klement, a u studenom iste godine i Filip Lijepi.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F3A6B99A-0A58-0113-04DF-2B5F6FE6C593}"/>
              </a:ext>
            </a:extLst>
          </p:cNvPr>
          <p:cNvSpPr/>
          <p:nvPr/>
        </p:nvSpPr>
        <p:spPr>
          <a:xfrm>
            <a:off x="1215040" y="5252806"/>
            <a:ext cx="4385568" cy="100312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 fontAlgn="base"/>
            <a:r>
              <a:rPr lang="hr-HR" b="0" i="0" dirty="0">
                <a:solidFill>
                  <a:srgbClr val="444444"/>
                </a:solidFill>
                <a:effectLst/>
                <a:latin typeface="PT Sans" panose="020B0503020203020204" pitchFamily="34" charset="-18"/>
              </a:rPr>
              <a:t>Uzrok kraljeve smrti bio je moždani udar. </a:t>
            </a:r>
          </a:p>
          <a:p>
            <a:pPr algn="l" fontAlgn="base"/>
            <a:r>
              <a:rPr lang="hr-HR" b="0" i="0" dirty="0">
                <a:solidFill>
                  <a:srgbClr val="444444"/>
                </a:solidFill>
                <a:effectLst/>
                <a:latin typeface="PT Sans" panose="020B0503020203020204" pitchFamily="34" charset="-18"/>
              </a:rPr>
              <a:t>Tragedija se dogodila tijekom lova. </a:t>
            </a:r>
          </a:p>
          <a:p>
            <a:pPr algn="l" fontAlgn="base"/>
            <a:r>
              <a:rPr lang="hr-HR" b="0" i="0" dirty="0">
                <a:solidFill>
                  <a:srgbClr val="444444"/>
                </a:solidFill>
                <a:effectLst/>
                <a:latin typeface="PT Sans" panose="020B0503020203020204" pitchFamily="34" charset="-18"/>
              </a:rPr>
              <a:t>Pokopan je u bazilici Saint-Denis u Parizu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FF5F20DF-078D-89E3-64D3-90F62EB64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788" y="3101688"/>
            <a:ext cx="4886325" cy="274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43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F4BFDF80-E74A-3593-4E42-0585E9D5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11</a:t>
            </a:fld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FA15259-24C6-8BF1-4102-2F36E9F5A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040" y="481426"/>
            <a:ext cx="8691238" cy="589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37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366F9BB0-8B5F-7F81-DD93-A9812C5B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</p:spPr>
        <p:txBody>
          <a:bodyPr>
            <a:normAutofit/>
          </a:bodyPr>
          <a:lstStyle/>
          <a:p>
            <a:r>
              <a:rPr lang="hr-HR" dirty="0"/>
              <a:t>ENGLESKA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0A2FBA4-AAAC-478B-D199-5F73F5888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0303"/>
            <a:ext cx="3385992" cy="3352223"/>
          </a:xfrm>
        </p:spPr>
        <p:txBody>
          <a:bodyPr>
            <a:normAutofit/>
          </a:bodyPr>
          <a:lstStyle/>
          <a:p>
            <a:r>
              <a:rPr lang="hr-HR" b="0" i="0" u="none" strike="noStrike" baseline="0" dirty="0">
                <a:latin typeface="Calibri" panose="020F0502020204030204" pitchFamily="34" charset="0"/>
              </a:rPr>
              <a:t>Potkraj 9. stoljeća - englesko kraljevstvo </a:t>
            </a:r>
          </a:p>
          <a:p>
            <a:r>
              <a:rPr lang="hr-HR" b="0" i="0" u="none" strike="noStrike" baseline="0" dirty="0">
                <a:latin typeface="Calibri" panose="020F0502020204030204" pitchFamily="34" charset="0"/>
              </a:rPr>
              <a:t>sredina 11. stoljeća osvojio normandijski vojvoda </a:t>
            </a:r>
            <a:r>
              <a:rPr lang="hr-HR" b="1" i="0" u="none" strike="noStrike" baseline="0" dirty="0">
                <a:latin typeface="Calibri-Bold"/>
              </a:rPr>
              <a:t>Vilim Osvajač (1066. godina)</a:t>
            </a:r>
          </a:p>
          <a:p>
            <a:r>
              <a:rPr lang="hr-HR" b="1" dirty="0">
                <a:latin typeface="Calibri-Bold"/>
              </a:rPr>
              <a:t>Bitka kod Hastingsa</a:t>
            </a:r>
            <a:r>
              <a:rPr lang="hr-HR" b="1" i="0" u="none" strike="noStrike" baseline="0" dirty="0">
                <a:latin typeface="Calibri-Bold"/>
              </a:rPr>
              <a:t>)</a:t>
            </a: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25DA14E-FB2B-6D09-F564-42F21B2FD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04" r="1" b="1"/>
          <a:stretch/>
        </p:blipFill>
        <p:spPr>
          <a:xfrm>
            <a:off x="4688736" y="1905000"/>
            <a:ext cx="6054352" cy="4142428"/>
          </a:xfrm>
          <a:prstGeom prst="rect">
            <a:avLst/>
          </a:prstGeom>
        </p:spPr>
      </p:pic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EC0FB5CE-8EDA-F7A1-64CB-DF4F0444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D26982E-CE03-E37C-6205-5DB7705C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6300" y="1905000"/>
            <a:ext cx="0" cy="414243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05000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okutnik 7">
            <a:extLst>
              <a:ext uri="{FF2B5EF4-FFF2-40B4-BE49-F238E27FC236}">
                <a16:creationId xmlns:a16="http://schemas.microsoft.com/office/drawing/2014/main" id="{5E725979-A7F9-A773-B79C-A0CAA5D39CE1}"/>
              </a:ext>
            </a:extLst>
          </p:cNvPr>
          <p:cNvSpPr/>
          <p:nvPr/>
        </p:nvSpPr>
        <p:spPr>
          <a:xfrm>
            <a:off x="2981325" y="6047428"/>
            <a:ext cx="6762750" cy="4756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>
              <a:hlinkClick r:id="rId3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8462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13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15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17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19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21">
            <a:extLst>
              <a:ext uri="{FF2B5EF4-FFF2-40B4-BE49-F238E27FC236}">
                <a16:creationId xmlns:a16="http://schemas.microsoft.com/office/drawing/2014/main" id="{0A09E39A-DA3F-4BDC-A89A-6545C1DD3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23">
            <a:extLst>
              <a:ext uri="{FF2B5EF4-FFF2-40B4-BE49-F238E27FC236}">
                <a16:creationId xmlns:a16="http://schemas.microsoft.com/office/drawing/2014/main" id="{A96B0582-7CBB-4270-BC2B-593DF2EC1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25">
            <a:extLst>
              <a:ext uri="{FF2B5EF4-FFF2-40B4-BE49-F238E27FC236}">
                <a16:creationId xmlns:a16="http://schemas.microsoft.com/office/drawing/2014/main" id="{F6BE7D12-E20F-4B89-A862-670817EAC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27">
            <a:extLst>
              <a:ext uri="{FF2B5EF4-FFF2-40B4-BE49-F238E27FC236}">
                <a16:creationId xmlns:a16="http://schemas.microsoft.com/office/drawing/2014/main" id="{70EFBEF3-5371-4D18-8850-C3A56C955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7999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4" name="Rectangle 29">
            <a:extLst>
              <a:ext uri="{FF2B5EF4-FFF2-40B4-BE49-F238E27FC236}">
                <a16:creationId xmlns:a16="http://schemas.microsoft.com/office/drawing/2014/main" id="{96BF82BB-C5FD-48C5-B71C-2CBFB2C22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825" y="397031"/>
            <a:ext cx="10373109" cy="4093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31">
            <a:extLst>
              <a:ext uri="{FF2B5EF4-FFF2-40B4-BE49-F238E27FC236}">
                <a16:creationId xmlns:a16="http://schemas.microsoft.com/office/drawing/2014/main" id="{352F7EEB-D6C7-4A9C-AF91-81C7702E9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79506"/>
            <a:ext cx="11456511" cy="614356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B2B8C71-BC7E-34FA-0815-E6D29715C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91" y="3757067"/>
            <a:ext cx="11471690" cy="19374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 err="1"/>
              <a:t>Rikard</a:t>
            </a:r>
            <a:r>
              <a:rPr lang="en-US" sz="3400" dirty="0"/>
              <a:t> </a:t>
            </a:r>
            <a:r>
              <a:rPr lang="en-US" sz="3400" dirty="0" err="1"/>
              <a:t>Lavljeg</a:t>
            </a:r>
            <a:r>
              <a:rPr lang="en-US" sz="3400" dirty="0"/>
              <a:t> </a:t>
            </a:r>
            <a:r>
              <a:rPr lang="en-US" sz="3400" dirty="0" err="1"/>
              <a:t>Srca</a:t>
            </a:r>
            <a:r>
              <a:rPr lang="en-US" sz="3400" dirty="0"/>
              <a:t> </a:t>
            </a:r>
            <a:r>
              <a:rPr lang="en-US" sz="3400" dirty="0" err="1"/>
              <a:t>i</a:t>
            </a:r>
            <a:r>
              <a:rPr lang="en-US" sz="3400" dirty="0"/>
              <a:t> Ivan bez </a:t>
            </a:r>
            <a:r>
              <a:rPr lang="en-US" sz="3400" dirty="0" err="1"/>
              <a:t>Zemlje</a:t>
            </a:r>
            <a:br>
              <a:rPr lang="hr-HR" sz="3400" dirty="0"/>
            </a:br>
            <a:r>
              <a:rPr lang="hr-HR" sz="3400" dirty="0"/>
              <a:t>Velika povelja Sloboda/Magna </a:t>
            </a:r>
            <a:r>
              <a:rPr lang="hr-HR" sz="3400" dirty="0" err="1"/>
              <a:t>Cartha</a:t>
            </a:r>
            <a:r>
              <a:rPr lang="hr-HR" sz="3400" dirty="0"/>
              <a:t> </a:t>
            </a:r>
            <a:r>
              <a:rPr lang="hr-HR" sz="3400" dirty="0" err="1"/>
              <a:t>Libertatum</a:t>
            </a:r>
            <a:r>
              <a:rPr lang="hr-HR" sz="3400" dirty="0"/>
              <a:t> – 1215. godina</a:t>
            </a:r>
            <a:endParaRPr lang="en-US" sz="34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4298A78-2581-B48F-3766-2089BE28C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75" y="1218883"/>
            <a:ext cx="3024046" cy="2426796"/>
          </a:xfrm>
          <a:prstGeom prst="rect">
            <a:avLst/>
          </a:prstGeom>
        </p:spPr>
      </p:pic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01D8A129-B4AC-4FB0-6F13-DA3136F7F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20250" y="1142737"/>
            <a:ext cx="3016477" cy="257908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6996129-67CC-7E1F-C368-C032B3A89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6" y="1407365"/>
            <a:ext cx="3059452" cy="2049832"/>
          </a:xfrm>
          <a:prstGeom prst="rect">
            <a:avLst/>
          </a:prstGeom>
        </p:spPr>
      </p:pic>
      <p:cxnSp>
        <p:nvCxnSpPr>
          <p:cNvPr id="56" name="Straight Connector 33">
            <a:extLst>
              <a:ext uri="{FF2B5EF4-FFF2-40B4-BE49-F238E27FC236}">
                <a16:creationId xmlns:a16="http://schemas.microsoft.com/office/drawing/2014/main" id="{44E31E3D-4087-4A0F-BD25-7B1B63965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79505"/>
            <a:ext cx="0" cy="6143569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35">
            <a:extLst>
              <a:ext uri="{FF2B5EF4-FFF2-40B4-BE49-F238E27FC236}">
                <a16:creationId xmlns:a16="http://schemas.microsoft.com/office/drawing/2014/main" id="{CBC96854-0557-4933-9A58-BBDFAB430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4495800"/>
            <a:ext cx="10380953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37">
            <a:extLst>
              <a:ext uri="{FF2B5EF4-FFF2-40B4-BE49-F238E27FC236}">
                <a16:creationId xmlns:a16="http://schemas.microsoft.com/office/drawing/2014/main" id="{2999A81B-576B-4510-9E72-A38EF5C1A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6047437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39">
            <a:extLst>
              <a:ext uri="{FF2B5EF4-FFF2-40B4-BE49-F238E27FC236}">
                <a16:creationId xmlns:a16="http://schemas.microsoft.com/office/drawing/2014/main" id="{24486AB2-54D4-4ED1-BDFF-C1D6A4702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490569"/>
            <a:ext cx="0" cy="1562099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EC8208F-65AC-92F0-08D7-0F979CBB7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25A72B03-981D-FC98-6AAF-78C27D4023B4}"/>
              </a:ext>
            </a:extLst>
          </p:cNvPr>
          <p:cNvSpPr/>
          <p:nvPr/>
        </p:nvSpPr>
        <p:spPr>
          <a:xfrm>
            <a:off x="1944210" y="6042221"/>
            <a:ext cx="8171339" cy="498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>
                <a:hlinkClick r:id="rId5"/>
              </a:rPr>
              <a:t>https://www.youtube.com/watch?v=7xo4tUMdAMw</a:t>
            </a:r>
            <a:r>
              <a:rPr lang="hr-HR" dirty="0"/>
              <a:t>  Magna </a:t>
            </a:r>
            <a:r>
              <a:rPr lang="hr-HR" dirty="0" err="1"/>
              <a:t>Charta</a:t>
            </a:r>
            <a:r>
              <a:rPr lang="hr-HR" dirty="0"/>
              <a:t> </a:t>
            </a:r>
            <a:r>
              <a:rPr lang="hr-HR" dirty="0" err="1"/>
              <a:t>Libertatum</a:t>
            </a:r>
            <a:endParaRPr lang="hr-HR" dirty="0"/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19835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717B6A4-F296-328E-87EB-1F9A444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14</a:t>
            </a:fld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E2D2D4C3-5C80-E506-85A2-8F5AB1D3D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951" b="5505"/>
          <a:stretch/>
        </p:blipFill>
        <p:spPr>
          <a:xfrm>
            <a:off x="1216242" y="290492"/>
            <a:ext cx="8762260" cy="57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6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93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95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Connector 97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99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01">
            <a:extLst>
              <a:ext uri="{FF2B5EF4-FFF2-40B4-BE49-F238E27FC236}">
                <a16:creationId xmlns:a16="http://schemas.microsoft.com/office/drawing/2014/main" id="{0A09E39A-DA3F-4BDC-A89A-6545C1DD3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03">
            <a:extLst>
              <a:ext uri="{FF2B5EF4-FFF2-40B4-BE49-F238E27FC236}">
                <a16:creationId xmlns:a16="http://schemas.microsoft.com/office/drawing/2014/main" id="{A96B0582-7CBB-4270-BC2B-593DF2EC1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0" name="Rectangle 105">
            <a:extLst>
              <a:ext uri="{FF2B5EF4-FFF2-40B4-BE49-F238E27FC236}">
                <a16:creationId xmlns:a16="http://schemas.microsoft.com/office/drawing/2014/main" id="{F6BE7D12-E20F-4B89-A862-670817EAC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07">
            <a:extLst>
              <a:ext uri="{FF2B5EF4-FFF2-40B4-BE49-F238E27FC236}">
                <a16:creationId xmlns:a16="http://schemas.microsoft.com/office/drawing/2014/main" id="{70EFBEF3-5371-4D18-8850-C3A56C955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7999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2" name="Rectangle 109">
            <a:extLst>
              <a:ext uri="{FF2B5EF4-FFF2-40B4-BE49-F238E27FC236}">
                <a16:creationId xmlns:a16="http://schemas.microsoft.com/office/drawing/2014/main" id="{96BF82BB-C5FD-48C5-B71C-2CBFB2C22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825" y="397031"/>
            <a:ext cx="10373109" cy="4093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11">
            <a:extLst>
              <a:ext uri="{FF2B5EF4-FFF2-40B4-BE49-F238E27FC236}">
                <a16:creationId xmlns:a16="http://schemas.microsoft.com/office/drawing/2014/main" id="{352F7EEB-D6C7-4A9C-AF91-81C7702E9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79506"/>
            <a:ext cx="11456511" cy="614356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6">
            <a:extLst>
              <a:ext uri="{FF2B5EF4-FFF2-40B4-BE49-F238E27FC236}">
                <a16:creationId xmlns:a16="http://schemas.microsoft.com/office/drawing/2014/main" id="{9D57A7E3-D489-D674-D15F-3017B02CD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737860"/>
            <a:ext cx="6947443" cy="11057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 err="1"/>
              <a:t>Stogodišnji</a:t>
            </a:r>
            <a:r>
              <a:rPr lang="en-US" sz="3100" dirty="0"/>
              <a:t> rat: </a:t>
            </a:r>
            <a:r>
              <a:rPr lang="en-US" sz="3100" dirty="0" err="1"/>
              <a:t>Francuska</a:t>
            </a:r>
            <a:r>
              <a:rPr lang="en-US" sz="3100" dirty="0"/>
              <a:t> </a:t>
            </a:r>
            <a:r>
              <a:rPr lang="en-US" sz="3100" dirty="0" err="1"/>
              <a:t>i</a:t>
            </a:r>
            <a:r>
              <a:rPr lang="en-US" sz="3100" dirty="0"/>
              <a:t> </a:t>
            </a:r>
            <a:r>
              <a:rPr lang="en-US" sz="3100" dirty="0" err="1"/>
              <a:t>Engleska</a:t>
            </a:r>
            <a:r>
              <a:rPr lang="en-US" sz="3100" dirty="0"/>
              <a:t>   1337. do 1453. </a:t>
            </a:r>
            <a:r>
              <a:rPr lang="en-US" sz="3100" dirty="0" err="1"/>
              <a:t>godina</a:t>
            </a:r>
            <a:endParaRPr lang="en-US" sz="3100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204E2395-55DE-6A44-D10C-EE9EC1146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60" y="703687"/>
            <a:ext cx="2549676" cy="345718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DB50F82-E62B-4D6E-FE39-5E1411E04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233" y="703687"/>
            <a:ext cx="2520511" cy="3457188"/>
          </a:xfrm>
          <a:prstGeom prst="rect">
            <a:avLst/>
          </a:prstGeom>
        </p:spPr>
      </p:pic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28710286-80EC-AFB3-B5EE-8D1A787ED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14456" y="1201849"/>
            <a:ext cx="3059452" cy="2460863"/>
          </a:xfrm>
          <a:prstGeom prst="rect">
            <a:avLst/>
          </a:prstGeom>
        </p:spPr>
      </p:pic>
      <p:cxnSp>
        <p:nvCxnSpPr>
          <p:cNvPr id="134" name="Straight Connector 113">
            <a:extLst>
              <a:ext uri="{FF2B5EF4-FFF2-40B4-BE49-F238E27FC236}">
                <a16:creationId xmlns:a16="http://schemas.microsoft.com/office/drawing/2014/main" id="{44E31E3D-4087-4A0F-BD25-7B1B63965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79505"/>
            <a:ext cx="0" cy="6143569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15">
            <a:extLst>
              <a:ext uri="{FF2B5EF4-FFF2-40B4-BE49-F238E27FC236}">
                <a16:creationId xmlns:a16="http://schemas.microsoft.com/office/drawing/2014/main" id="{CBC96854-0557-4933-9A58-BBDFAB430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4495800"/>
            <a:ext cx="10380953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17">
            <a:extLst>
              <a:ext uri="{FF2B5EF4-FFF2-40B4-BE49-F238E27FC236}">
                <a16:creationId xmlns:a16="http://schemas.microsoft.com/office/drawing/2014/main" id="{2999A81B-576B-4510-9E72-A38EF5C1A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6047437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19">
            <a:extLst>
              <a:ext uri="{FF2B5EF4-FFF2-40B4-BE49-F238E27FC236}">
                <a16:creationId xmlns:a16="http://schemas.microsoft.com/office/drawing/2014/main" id="{24486AB2-54D4-4ED1-BDFF-C1D6A4702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490569"/>
            <a:ext cx="0" cy="1562099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05DF3A71-5B31-ACF5-2968-F83E95ACA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074F29DC-0829-B2DF-EFAC-8D8F27344C03}"/>
              </a:ext>
            </a:extLst>
          </p:cNvPr>
          <p:cNvSpPr txBox="1"/>
          <p:nvPr/>
        </p:nvSpPr>
        <p:spPr>
          <a:xfrm>
            <a:off x="1236817" y="5667342"/>
            <a:ext cx="94010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hlinkClick r:id="rId5"/>
              </a:rPr>
              <a:t>https://www.youtube.com/watch?v=-2WKMgRLHYc</a:t>
            </a:r>
            <a:r>
              <a:rPr lang="hr-HR" dirty="0"/>
              <a:t>   </a:t>
            </a:r>
          </a:p>
          <a:p>
            <a:r>
              <a:rPr lang="en-US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The 100 Years War in 90 Seconds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27279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B2908A-F454-69C6-B760-A4048C72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4EAA6A3D-FDC3-95C7-237F-5E187BDC4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61" t="34407" r="36047" b="39721"/>
          <a:stretch/>
        </p:blipFill>
        <p:spPr>
          <a:xfrm>
            <a:off x="533399" y="187658"/>
            <a:ext cx="9575793" cy="2971800"/>
          </a:xfrm>
        </p:spPr>
      </p:pic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65F3F9D-42CD-E79F-8F7C-A5125E59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16</a:t>
            </a:fld>
            <a:endParaRPr lang="en-US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E8E771B5-B22A-6953-632A-C50B446CA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2885307"/>
            <a:ext cx="3171826" cy="3266981"/>
          </a:xfrm>
          <a:prstGeom prst="rect">
            <a:avLst/>
          </a:prstGeom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id="{EF06AFEC-A8A0-71BA-1EB6-23C4C9CA7B0A}"/>
              </a:ext>
            </a:extLst>
          </p:cNvPr>
          <p:cNvSpPr/>
          <p:nvPr/>
        </p:nvSpPr>
        <p:spPr>
          <a:xfrm>
            <a:off x="7970298" y="5946857"/>
            <a:ext cx="3086100" cy="5048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Francuska na kraju Stogodišnjeg rata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8B4B833B-1D51-6A49-F4EE-0D22BA9AF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675" y="3275550"/>
            <a:ext cx="2416622" cy="3176132"/>
          </a:xfrm>
          <a:prstGeom prst="rect">
            <a:avLst/>
          </a:prstGeom>
        </p:spPr>
      </p:pic>
      <p:sp>
        <p:nvSpPr>
          <p:cNvPr id="12" name="Pravokutnik 11">
            <a:extLst>
              <a:ext uri="{FF2B5EF4-FFF2-40B4-BE49-F238E27FC236}">
                <a16:creationId xmlns:a16="http://schemas.microsoft.com/office/drawing/2014/main" id="{6AC94C37-ABE2-9593-3B3C-B64AB33A7B03}"/>
              </a:ext>
            </a:extLst>
          </p:cNvPr>
          <p:cNvSpPr/>
          <p:nvPr/>
        </p:nvSpPr>
        <p:spPr>
          <a:xfrm>
            <a:off x="3897297" y="5973553"/>
            <a:ext cx="3275860" cy="5048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Edvard Crni princ sin Edvarda III.</a:t>
            </a:r>
          </a:p>
          <a:p>
            <a:pPr algn="ctr"/>
            <a:r>
              <a:rPr lang="hr-HR" dirty="0"/>
              <a:t>Nadimak zbog viteškog oklopa</a:t>
            </a:r>
          </a:p>
        </p:txBody>
      </p:sp>
    </p:spTree>
    <p:extLst>
      <p:ext uri="{BB962C8B-B14F-4D97-AF65-F5344CB8AC3E}">
        <p14:creationId xmlns:p14="http://schemas.microsoft.com/office/powerpoint/2010/main" val="874002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68E0D04-5809-01D3-43AD-3903B31D7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17</a:t>
            </a:fld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416604E-0514-D57C-C885-C6FF58A9B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660"/>
          <a:stretch/>
        </p:blipFill>
        <p:spPr>
          <a:xfrm>
            <a:off x="1200150" y="75028"/>
            <a:ext cx="8494265" cy="624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29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1CAD320-BAB1-926E-A59D-34CC1D40B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18</a:t>
            </a:fld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C6BA2C4-CEC9-9F42-7187-1088EB87A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53" t="19721" r="45703" b="19298"/>
          <a:stretch/>
        </p:blipFill>
        <p:spPr>
          <a:xfrm>
            <a:off x="506675" y="131932"/>
            <a:ext cx="5856025" cy="6594135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BCE0408F-2F4A-C1C3-8BA6-E6D1DAE63869}"/>
              </a:ext>
            </a:extLst>
          </p:cNvPr>
          <p:cNvSpPr/>
          <p:nvPr/>
        </p:nvSpPr>
        <p:spPr>
          <a:xfrm>
            <a:off x="8239124" y="1131266"/>
            <a:ext cx="2133877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PONOVIMO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D97B0CE-6B34-828A-49C9-A93E1CE80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718" r="3046"/>
          <a:stretch/>
        </p:blipFill>
        <p:spPr>
          <a:xfrm>
            <a:off x="6200775" y="2908246"/>
            <a:ext cx="5677609" cy="136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61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FAA9F85-2ADB-0AFF-02D4-D23867A63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8DCE211-D649-0A60-4666-595BC401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2</a:t>
            </a:fld>
            <a:endParaRPr lang="en-US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E4C27A5-4447-8BB9-99C2-32450016B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04" t="19597" r="31598" b="5278"/>
          <a:stretch/>
        </p:blipFill>
        <p:spPr>
          <a:xfrm>
            <a:off x="512607" y="636101"/>
            <a:ext cx="6120230" cy="5152139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ECB0EE82-F7AC-075C-3711-9C53855FB796}"/>
              </a:ext>
            </a:extLst>
          </p:cNvPr>
          <p:cNvSpPr/>
          <p:nvPr/>
        </p:nvSpPr>
        <p:spPr>
          <a:xfrm>
            <a:off x="7439487" y="838199"/>
            <a:ext cx="4334122" cy="4621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hr-HR" sz="2800" b="0" i="0" u="none" strike="noStrike" baseline="0" dirty="0">
                <a:latin typeface="Calibri" panose="020F0502020204030204" pitchFamily="34" charset="0"/>
              </a:rPr>
              <a:t>→ U kojem je stoljeću živjela Ivana </a:t>
            </a:r>
            <a:r>
              <a:rPr lang="hr-HR" sz="2800" b="0" i="0" u="none" strike="noStrike" baseline="0" dirty="0" err="1">
                <a:latin typeface="Calibri" panose="020F0502020204030204" pitchFamily="34" charset="0"/>
              </a:rPr>
              <a:t>Orleanska</a:t>
            </a:r>
            <a:r>
              <a:rPr lang="hr-HR" sz="2800" b="0" i="0" u="none" strike="noStrike" baseline="0" dirty="0">
                <a:latin typeface="Calibri" panose="020F0502020204030204" pitchFamily="34" charset="0"/>
              </a:rPr>
              <a:t>?</a:t>
            </a:r>
          </a:p>
          <a:p>
            <a:pPr algn="l"/>
            <a:r>
              <a:rPr lang="pl-PL" sz="2800" b="0" i="0" u="none" strike="noStrike" baseline="0" dirty="0">
                <a:latin typeface="Calibri" panose="020F0502020204030204" pitchFamily="34" charset="0"/>
              </a:rPr>
              <a:t>→ U čije je ime Ivana ratovala?</a:t>
            </a:r>
          </a:p>
          <a:p>
            <a:pPr algn="l"/>
            <a:r>
              <a:rPr lang="hr-HR" sz="2800" b="0" i="0" u="none" strike="noStrike" baseline="0" dirty="0">
                <a:latin typeface="Calibri" panose="020F0502020204030204" pitchFamily="34" charset="0"/>
              </a:rPr>
              <a:t>→ Što misliš zašto je crkveni sud proglasio Ivanu vješticom?</a:t>
            </a:r>
            <a:endParaRPr lang="hr-HR" sz="2800" dirty="0"/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08B1648F-2999-7723-D000-7AB195CC7E02}"/>
              </a:ext>
            </a:extLst>
          </p:cNvPr>
          <p:cNvSpPr/>
          <p:nvPr/>
        </p:nvSpPr>
        <p:spPr>
          <a:xfrm>
            <a:off x="2157275" y="5806737"/>
            <a:ext cx="8951124" cy="6206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>
              <a:hlinkClick r:id="rId3"/>
            </a:endParaRPr>
          </a:p>
          <a:p>
            <a:pPr algn="ctr"/>
            <a:r>
              <a:rPr lang="hr-HR" dirty="0">
                <a:hlinkClick r:id="rId4"/>
              </a:rPr>
              <a:t>https://www.youtube.com/watch?v=HBtY6SuYnY4</a:t>
            </a:r>
            <a:r>
              <a:rPr lang="hr-HR" dirty="0"/>
              <a:t> - IVANA ORLEANSKA </a:t>
            </a:r>
          </a:p>
          <a:p>
            <a:pPr algn="ctr"/>
            <a:r>
              <a:rPr lang="sv-SE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TV kalendar: Kanonizirana Ivana Orleanska</a:t>
            </a: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69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53FBC340-508D-B0C4-E8AB-09C5978C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4950B20-34F3-51B4-F08C-94375D9C2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3</a:t>
            </a:fld>
            <a:endParaRPr lang="en-US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9F6EA566-CD1B-E6C6-47E1-D51E0B5FA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8" t="23055" r="37422" b="12640"/>
          <a:stretch/>
        </p:blipFill>
        <p:spPr>
          <a:xfrm>
            <a:off x="1870691" y="323438"/>
            <a:ext cx="7353208" cy="6079527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2C8A2188-8480-D3EC-D435-89E5BFFCBB3B}"/>
              </a:ext>
            </a:extLst>
          </p:cNvPr>
          <p:cNvSpPr/>
          <p:nvPr/>
        </p:nvSpPr>
        <p:spPr>
          <a:xfrm>
            <a:off x="9587883" y="514905"/>
            <a:ext cx="2272684" cy="14026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pl-PL" sz="1800" b="1" i="0" u="none" strike="noStrike" baseline="0" dirty="0">
                <a:latin typeface="Calibri-Bold"/>
              </a:rPr>
              <a:t>Nakon 9. stoljeća:</a:t>
            </a:r>
          </a:p>
          <a:p>
            <a:r>
              <a:rPr lang="hr-HR" dirty="0">
                <a:latin typeface="Calibri" panose="020F0502020204030204" pitchFamily="34" charset="0"/>
              </a:rPr>
              <a:t>slabi- </a:t>
            </a:r>
            <a:r>
              <a:rPr lang="pl-PL" sz="1800" b="1" i="0" u="none" strike="noStrike" baseline="0" dirty="0">
                <a:latin typeface="Calibri-Bold"/>
              </a:rPr>
              <a:t>vlast vladara </a:t>
            </a:r>
          </a:p>
          <a:p>
            <a:pPr algn="l"/>
            <a:r>
              <a:rPr lang="hr-HR" dirty="0">
                <a:latin typeface="Calibri" panose="020F0502020204030204" pitchFamily="34" charset="0"/>
              </a:rPr>
              <a:t>raste – </a:t>
            </a:r>
            <a:r>
              <a:rPr lang="hr-HR" b="1" dirty="0">
                <a:latin typeface="Calibri" panose="020F0502020204030204" pitchFamily="34" charset="0"/>
              </a:rPr>
              <a:t>moć velikaša</a:t>
            </a:r>
            <a:endParaRPr lang="hr-HR" b="1" dirty="0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C341AE17-CCE3-0BFF-E2D1-2C39CB50DA51}"/>
              </a:ext>
            </a:extLst>
          </p:cNvPr>
          <p:cNvSpPr/>
          <p:nvPr/>
        </p:nvSpPr>
        <p:spPr>
          <a:xfrm>
            <a:off x="9614517" y="3116062"/>
            <a:ext cx="2159092" cy="20773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800" b="0" i="0" u="none" strike="noStrike" baseline="0" dirty="0">
                <a:latin typeface="Calibri" panose="020F0502020204030204" pitchFamily="34" charset="0"/>
              </a:rPr>
              <a:t>Od 11. stoljeća kraljevi su nastojali ojačati svoju vlast i oslabiti moć velikaša.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26883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52B780DB-976E-79C7-3883-0E0D9E9C1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12/2/2024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396D386-6796-1E9B-1FD3-419E707F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D23A54BC-2F92-9C80-A311-F809AFCD3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4</a:t>
            </a:fld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6004CE7-D141-999A-1A33-F64E5B5E2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329" y="931163"/>
            <a:ext cx="9060577" cy="463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15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F82D5A9-584C-0133-A6FE-E99CD2E0A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AC1BC2C-EEFE-8ADA-F97B-F5BA0A49A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5</a:t>
            </a:fld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34AF6CC-18E7-89BF-8905-4CE1C98D5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78" t="37639" r="41172" b="12223"/>
          <a:stretch/>
        </p:blipFill>
        <p:spPr>
          <a:xfrm>
            <a:off x="718475" y="459511"/>
            <a:ext cx="7431056" cy="5781491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5B43760C-6A80-9923-B31B-C709F640208B}"/>
              </a:ext>
            </a:extLst>
          </p:cNvPr>
          <p:cNvSpPr/>
          <p:nvPr/>
        </p:nvSpPr>
        <p:spPr>
          <a:xfrm>
            <a:off x="8584707" y="703687"/>
            <a:ext cx="3188902" cy="10097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800" b="0" i="0" u="none" strike="noStrike" baseline="0" dirty="0">
                <a:latin typeface="Calibri" panose="020F0502020204030204" pitchFamily="34" charset="0"/>
              </a:rPr>
              <a:t>Istočna Franačka -sredinom 10. stoljeća </a:t>
            </a:r>
            <a:r>
              <a:rPr lang="hr-HR" sz="1800" b="1" i="0" u="none" strike="noStrike" baseline="0" dirty="0">
                <a:latin typeface="Calibri-Bold"/>
              </a:rPr>
              <a:t>Sveto Rimsko Carstvo</a:t>
            </a:r>
            <a:endParaRPr lang="hr-HR" dirty="0">
              <a:latin typeface="Calibri" panose="020F0502020204030204" pitchFamily="34" charset="0"/>
            </a:endParaRPr>
          </a:p>
          <a:p>
            <a:pPr algn="ctr"/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22A111C4-8C43-06CC-A75B-FA512943F715}"/>
              </a:ext>
            </a:extLst>
          </p:cNvPr>
          <p:cNvSpPr/>
          <p:nvPr/>
        </p:nvSpPr>
        <p:spPr>
          <a:xfrm>
            <a:off x="8595403" y="1890818"/>
            <a:ext cx="3178206" cy="10298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800" b="0" i="0" u="none" strike="noStrike" baseline="0" dirty="0">
                <a:latin typeface="Calibri" panose="020F0502020204030204" pitchFamily="34" charset="0"/>
              </a:rPr>
              <a:t>U 13. stoljeću započeo je uspon velikaške obitelji </a:t>
            </a:r>
            <a:r>
              <a:rPr lang="hr-HR" sz="1800" b="1" i="0" u="none" strike="noStrike" baseline="0" dirty="0">
                <a:latin typeface="Calibri-Bold"/>
              </a:rPr>
              <a:t>Habsburg</a:t>
            </a:r>
            <a:endParaRPr lang="hr-HR" dirty="0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BAC0EFBB-2927-102A-83E0-0039FE994C71}"/>
              </a:ext>
            </a:extLst>
          </p:cNvPr>
          <p:cNvSpPr/>
          <p:nvPr/>
        </p:nvSpPr>
        <p:spPr>
          <a:xfrm>
            <a:off x="8595403" y="3176057"/>
            <a:ext cx="3178206" cy="11540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>
                <a:effectLst/>
                <a:latin typeface="Calibri-Bold"/>
                <a:ea typeface="Calibri" panose="020F0502020204030204" pitchFamily="34" charset="0"/>
                <a:cs typeface="Calibri-Bold"/>
              </a:rPr>
              <a:t>Zapadna Frana</a:t>
            </a:r>
            <a:r>
              <a:rPr lang="hr-HR" sz="1800" b="1">
                <a:effectLst/>
                <a:latin typeface="Calibri-Bold"/>
                <a:ea typeface="Calibri-Bold"/>
                <a:cs typeface="Calibri-Bold"/>
              </a:rPr>
              <a:t>č</a:t>
            </a:r>
            <a:r>
              <a:rPr lang="hr-HR" sz="1800" b="1">
                <a:effectLst/>
                <a:latin typeface="Calibri-Bold"/>
                <a:ea typeface="Calibri" panose="020F0502020204030204" pitchFamily="34" charset="0"/>
                <a:cs typeface="Calibri-Bold"/>
              </a:rPr>
              <a:t>ka (Francuska) </a:t>
            </a:r>
            <a:r>
              <a:rPr lang="hr-HR" sz="1800">
                <a:effectLst/>
                <a:latin typeface="Calibri" panose="020F0502020204030204" pitchFamily="34" charset="0"/>
                <a:ea typeface="Calibri-Bold"/>
                <a:cs typeface="Calibri" panose="020F0502020204030204" pitchFamily="34" charset="0"/>
              </a:rPr>
              <a:t>bila je nakon 843. - skup nezavisnih pokrajina</a:t>
            </a:r>
            <a:endParaRPr lang="hr-HR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09B1476A-A321-CD16-E6F7-0540E70A06FA}"/>
              </a:ext>
            </a:extLst>
          </p:cNvPr>
          <p:cNvSpPr/>
          <p:nvPr/>
        </p:nvSpPr>
        <p:spPr>
          <a:xfrm>
            <a:off x="8595403" y="4705165"/>
            <a:ext cx="3178206" cy="1154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dirty="0">
                <a:solidFill>
                  <a:schemeClr val="tx1"/>
                </a:solidFill>
                <a:effectLst/>
                <a:latin typeface="Calibri-Bold"/>
                <a:ea typeface="Calibri" panose="020F0502020204030204" pitchFamily="34" charset="0"/>
                <a:cs typeface="Calibri-Bold"/>
              </a:rPr>
              <a:t>Normani (Vikinzi) </a:t>
            </a:r>
            <a:r>
              <a:rPr lang="hr-H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-Bold"/>
                <a:cs typeface="Calibri" panose="020F0502020204030204" pitchFamily="34" charset="0"/>
              </a:rPr>
              <a:t>koji su samostalno vladali pokrajinom Normandijom</a:t>
            </a:r>
            <a:endParaRPr lang="hr-H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7632EF0E-4638-55F1-76B5-A0279F58D735}"/>
              </a:ext>
            </a:extLst>
          </p:cNvPr>
          <p:cNvSpPr/>
          <p:nvPr/>
        </p:nvSpPr>
        <p:spPr>
          <a:xfrm>
            <a:off x="341745" y="6589192"/>
            <a:ext cx="11360727" cy="25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History of the Habsburgs: The Powerful Rulers of Europe</a:t>
            </a:r>
            <a:r>
              <a:rPr lang="hr-HR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hr-HR" b="1" i="0" dirty="0">
                <a:solidFill>
                  <a:srgbClr val="0F0F0F"/>
                </a:solidFill>
                <a:effectLst/>
                <a:latin typeface="Roboto" panose="02000000000000000000" pitchFamily="2" charset="0"/>
                <a:hlinkClick r:id="rId3"/>
              </a:rPr>
              <a:t>https://www.youtube.com/watch?v=CGSfk_K64OU</a:t>
            </a:r>
            <a:endParaRPr lang="hr-HR" b="1" i="0" dirty="0">
              <a:solidFill>
                <a:srgbClr val="0F0F0F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hr-HR" b="1" i="0" dirty="0">
              <a:solidFill>
                <a:srgbClr val="0F0F0F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hr-HR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 </a:t>
            </a:r>
            <a:endParaRPr lang="en-US" b="1" i="0" dirty="0">
              <a:solidFill>
                <a:srgbClr val="0F0F0F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213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91A63AB-5E33-EA6B-C5E8-25955229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168659C-C8C6-B9DB-6DC9-FDD811FD0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6</a:t>
            </a:fld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6E6C539-C1F9-152D-BE58-8B4FAB72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852" y="658571"/>
            <a:ext cx="9743208" cy="548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3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14B6CFE-A15A-AABA-5E5F-0C01689FA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1046A40D-F7A8-7E47-E8CD-6AE4C88CB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7</a:t>
            </a:fld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A2EAEAE-603F-316C-ED70-9CAFE6973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560" y="676275"/>
            <a:ext cx="4263049" cy="5267325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CD8E87C-D069-3AD2-5B37-1F65063FB69A}"/>
              </a:ext>
            </a:extLst>
          </p:cNvPr>
          <p:cNvSpPr/>
          <p:nvPr/>
        </p:nvSpPr>
        <p:spPr>
          <a:xfrm>
            <a:off x="718475" y="390525"/>
            <a:ext cx="2196175" cy="571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FILIP IV. LIJEPI 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AA92E655-9FD3-326E-8C4D-1CF30A484341}"/>
              </a:ext>
            </a:extLst>
          </p:cNvPr>
          <p:cNvSpPr/>
          <p:nvPr/>
        </p:nvSpPr>
        <p:spPr>
          <a:xfrm>
            <a:off x="498013" y="5478542"/>
            <a:ext cx="2196175" cy="571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FRANCUSKA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7E46A031-E416-0BD6-F607-F91AAEA6E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75" y="1124783"/>
            <a:ext cx="6286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97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09E39A-DA3F-4BDC-A89A-6545C1DD3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51580BD-7D80-4957-A58D-916E994A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DD2E98-F85F-4C9F-B090-4DF4DA71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9361AAE7-696C-62F7-2EA5-D08C47A76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154" y="4791861"/>
            <a:ext cx="6923546" cy="9452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0" i="0" u="none" strike="noStrike" baseline="0"/>
              <a:t>Filip IV. Lijepi je prvi sazvao </a:t>
            </a:r>
            <a:r>
              <a:rPr lang="en-US" sz="3100" b="1" i="0" u="none" strike="noStrike" baseline="0"/>
              <a:t>Skupštinu državnih staleža</a:t>
            </a:r>
            <a:r>
              <a:rPr lang="en-US" sz="3100" b="0" i="0" u="none" strike="noStrike" baseline="0"/>
              <a:t>.</a:t>
            </a:r>
            <a:endParaRPr lang="en-US" sz="310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966AB15-C690-8C83-42FF-8978041AB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81" r="-1" b="25760"/>
          <a:stretch/>
        </p:blipFill>
        <p:spPr>
          <a:xfrm>
            <a:off x="367738" y="434426"/>
            <a:ext cx="7785656" cy="4061369"/>
          </a:xfrm>
          <a:prstGeom prst="rect">
            <a:avLst/>
          </a:prstGeom>
        </p:spPr>
      </p:pic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4D209BFF-FF44-8487-B458-C29768691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7215" b="-3"/>
          <a:stretch/>
        </p:blipFill>
        <p:spPr>
          <a:xfrm>
            <a:off x="8153405" y="434426"/>
            <a:ext cx="2595297" cy="4061365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B01E4D6-816B-4BC8-BA07-2CD0CE4A8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0" y="4495795"/>
            <a:ext cx="10391227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329AE4-60E2-4C33-8487-E0A326902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30620"/>
            <a:ext cx="0" cy="5616817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3D234C1-1B34-19FE-41AA-DCA7291F6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050" b="1" kern="1200" cap="all" spc="300" baseline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73C7C39-C73B-4051-B742-C9086B7B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6047437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E687E3B-9C6D-4102-8F38-DCB77C49C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430620"/>
            <a:ext cx="0" cy="609245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32B5510-B76F-F717-D762-97B34327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59DE95-F3B9-4A35-9681-78FA926F0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430621"/>
            <a:ext cx="11456511" cy="609245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38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A6F16E74-3365-4789-B97F-4F2FE6787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2E53988-7613-4C2E-81FD-F9C05C633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2C92025-BA32-3F17-11D4-D7B355C99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03687"/>
            <a:ext cx="9464387" cy="918631"/>
          </a:xfrm>
        </p:spPr>
        <p:txBody>
          <a:bodyPr>
            <a:normAutofit/>
          </a:bodyPr>
          <a:lstStyle/>
          <a:p>
            <a:r>
              <a:rPr lang="hr-HR" dirty="0"/>
              <a:t>templari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1A11E88-757F-B144-56E8-25E9EB5C3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0306"/>
            <a:ext cx="3389671" cy="3233572"/>
          </a:xfrm>
        </p:spPr>
        <p:txBody>
          <a:bodyPr>
            <a:normAutofit/>
          </a:bodyPr>
          <a:lstStyle/>
          <a:p>
            <a:r>
              <a:rPr lang="hr-HR" b="0" i="0" dirty="0">
                <a:effectLst/>
                <a:latin typeface="Times New Roman" panose="02020603050405020304" pitchFamily="18" charset="0"/>
              </a:rPr>
              <a:t>(1118. - 1312.)</a:t>
            </a:r>
          </a:p>
          <a:p>
            <a:r>
              <a:rPr lang="hr-HR" b="0" i="0" dirty="0">
                <a:effectLst/>
                <a:latin typeface="Times New Roman" panose="02020603050405020304" pitchFamily="18" charset="0"/>
              </a:rPr>
              <a:t> petak 13. listopada </a:t>
            </a:r>
          </a:p>
          <a:p>
            <a:r>
              <a:rPr lang="hr-HR" b="0" i="0" dirty="0">
                <a:effectLst/>
                <a:latin typeface="Times New Roman" panose="02020603050405020304" pitchFamily="18" charset="0"/>
              </a:rPr>
              <a:t>pripovijest koja ih je povezivala s legendarnim Svetim </a:t>
            </a:r>
            <a:r>
              <a:rPr lang="hr-HR" b="0" i="0" dirty="0" err="1">
                <a:effectLst/>
                <a:latin typeface="Times New Roman" panose="02020603050405020304" pitchFamily="18" charset="0"/>
              </a:rPr>
              <a:t>gralom</a:t>
            </a:r>
            <a:r>
              <a:rPr lang="hr-HR" b="0" i="0" dirty="0">
                <a:effectLst/>
                <a:latin typeface="Times New Roman" panose="02020603050405020304" pitchFamily="18" charset="0"/>
              </a:rPr>
              <a:t> (kalež iz kojeg je Krist pio tijekom Posljednje večere)</a:t>
            </a:r>
            <a:endParaRPr lang="hr-HR" dirty="0"/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49CF8FC2-6B51-4DBF-B768-CFDBE808E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83158" y="1907554"/>
            <a:ext cx="6065538" cy="4125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ACB8CA26-2867-2FE2-A54D-CCF1B98264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05" r="11646"/>
          <a:stretch/>
        </p:blipFill>
        <p:spPr>
          <a:xfrm>
            <a:off x="4990705" y="2196884"/>
            <a:ext cx="2469911" cy="1466106"/>
          </a:xfrm>
          <a:prstGeom prst="rect">
            <a:avLst/>
          </a:prstGeom>
        </p:spPr>
      </p:pic>
      <p:pic>
        <p:nvPicPr>
          <p:cNvPr id="8" name="Slika 7" descr="Slika na kojoj se prikazuje kip, u dvorani, vjenčanica, osoba&#10;&#10;Opis je automatski generiran">
            <a:extLst>
              <a:ext uri="{FF2B5EF4-FFF2-40B4-BE49-F238E27FC236}">
                <a16:creationId xmlns:a16="http://schemas.microsoft.com/office/drawing/2014/main" id="{90278DA9-E345-DCFF-1BD1-F1BD4496C7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4" r="16266"/>
          <a:stretch/>
        </p:blipFill>
        <p:spPr>
          <a:xfrm>
            <a:off x="8019696" y="2213296"/>
            <a:ext cx="2419463" cy="1436143"/>
          </a:xfrm>
          <a:prstGeom prst="rect">
            <a:avLst/>
          </a:prstGeom>
        </p:spPr>
      </p:pic>
      <p:pic>
        <p:nvPicPr>
          <p:cNvPr id="7" name="Slika 6" descr="Slika na kojoj se prikazuje crkva, ljudi, osoba, grupa&#10;&#10;Opis je automatski generiran">
            <a:extLst>
              <a:ext uri="{FF2B5EF4-FFF2-40B4-BE49-F238E27FC236}">
                <a16:creationId xmlns:a16="http://schemas.microsoft.com/office/drawing/2014/main" id="{AA54616A-9A3B-48F2-7DDF-C97406EF44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30" r="13720" b="1"/>
          <a:stretch/>
        </p:blipFill>
        <p:spPr>
          <a:xfrm>
            <a:off x="4990705" y="4258063"/>
            <a:ext cx="2469911" cy="146607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9BFD7ED-FA22-670D-BDB9-B1225C4AA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0121" y="4192772"/>
            <a:ext cx="1398613" cy="1619001"/>
          </a:xfrm>
          <a:prstGeom prst="rect">
            <a:avLst/>
          </a:prstGeom>
        </p:spPr>
      </p:pic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B074B87-50BB-DB25-7C75-635CCBEEA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E0A88F0-556B-4BB7-8AAB-D63AEB65C662}" type="datetime1">
              <a:rPr lang="en-US" smtClean="0"/>
              <a:pPr>
                <a:spcAft>
                  <a:spcPts val="600"/>
                </a:spcAft>
              </a:pPr>
              <a:t>12/2/2024</a:t>
            </a:fld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A727C2E-6920-48AB-ACF5-251D5B91C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6C15782-676E-F2EA-F1D2-0E2FEACB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B94F9D-3AFE-40F8-A0BC-CC3ABE675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C95FEEC-86B9-448D-9986-5E1C6064E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533" y="1901960"/>
            <a:ext cx="1038906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5B29B25-CC6E-4317-BE17-C17D211FD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9E1BA52-E54C-4899-AA06-453AF0E5E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6300" y="1897626"/>
            <a:ext cx="0" cy="414981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0">
            <a:extLst>
              <a:ext uri="{FF2B5EF4-FFF2-40B4-BE49-F238E27FC236}">
                <a16:creationId xmlns:a16="http://schemas.microsoft.com/office/drawing/2014/main" id="{DE34937D-2CAB-4D6E-B21F-36AAE9D5B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3158" y="3952320"/>
            <a:ext cx="606868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2">
            <a:extLst>
              <a:ext uri="{FF2B5EF4-FFF2-40B4-BE49-F238E27FC236}">
                <a16:creationId xmlns:a16="http://schemas.microsoft.com/office/drawing/2014/main" id="{AD64C76B-F775-4262-8730-DDC4DAF00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715290" y="1907554"/>
            <a:ext cx="0" cy="4142438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902733"/>
      </p:ext>
    </p:extLst>
  </p:cSld>
  <p:clrMapOvr>
    <a:masterClrMapping/>
  </p:clrMapOvr>
</p:sld>
</file>

<file path=ppt/theme/theme1.xml><?xml version="1.0" encoding="utf-8"?>
<a:theme xmlns:a="http://schemas.openxmlformats.org/drawingml/2006/main" name="MemoVTI">
  <a:themeElements>
    <a:clrScheme name="AnalogousFromRegularSeed_2SEEDS">
      <a:dk1>
        <a:srgbClr val="000000"/>
      </a:dk1>
      <a:lt1>
        <a:srgbClr val="FFFFFF"/>
      </a:lt1>
      <a:dk2>
        <a:srgbClr val="412430"/>
      </a:dk2>
      <a:lt2>
        <a:srgbClr val="E2E8E6"/>
      </a:lt2>
      <a:accent1>
        <a:srgbClr val="D51866"/>
      </a:accent1>
      <a:accent2>
        <a:srgbClr val="E629C6"/>
      </a:accent2>
      <a:accent3>
        <a:srgbClr val="E62A29"/>
      </a:accent3>
      <a:accent4>
        <a:srgbClr val="15BB39"/>
      </a:accent4>
      <a:accent5>
        <a:srgbClr val="21B780"/>
      </a:accent5>
      <a:accent6>
        <a:srgbClr val="15B5BD"/>
      </a:accent6>
      <a:hlink>
        <a:srgbClr val="31956C"/>
      </a:hlink>
      <a:folHlink>
        <a:srgbClr val="7F7F7F"/>
      </a:folHlink>
    </a:clrScheme>
    <a:fontScheme name="Elephant Univers Condensed">
      <a:majorFont>
        <a:latin typeface="Elephant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moVTI" id="{DF30D94D-D909-45F8-8565-C675708280D4}" vid="{636A8D8B-0354-48FA-9492-83E81C2616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406</Words>
  <Application>Microsoft Office PowerPoint</Application>
  <PresentationFormat>Široki zaslon</PresentationFormat>
  <Paragraphs>63</Paragraphs>
  <Slides>18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Calibri-Bold</vt:lpstr>
      <vt:lpstr>Candara-Bold</vt:lpstr>
      <vt:lpstr>Elephant</vt:lpstr>
      <vt:lpstr>PT Sans</vt:lpstr>
      <vt:lpstr>Roboto</vt:lpstr>
      <vt:lpstr>Times New Roman</vt:lpstr>
      <vt:lpstr>Univers Condensed</vt:lpstr>
      <vt:lpstr>MemoVTI</vt:lpstr>
      <vt:lpstr>Europske monarhije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Filip IV. Lijepi je prvi sazvao Skupštinu državnih staleža.</vt:lpstr>
      <vt:lpstr>templari</vt:lpstr>
      <vt:lpstr>PowerPoint prezentacija</vt:lpstr>
      <vt:lpstr>PowerPoint prezentacija</vt:lpstr>
      <vt:lpstr>ENGLESKA</vt:lpstr>
      <vt:lpstr>Rikard Lavljeg Srca i Ivan bez Zemlje Velika povelja Sloboda/Magna Cartha Libertatum – 1215. godina</vt:lpstr>
      <vt:lpstr>PowerPoint prezentacija</vt:lpstr>
      <vt:lpstr>Stogodišnji rat: Francuska i Engleska   1337. do 1453. godina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Europske monarhije</dc:title>
  <dc:creator>Nera Malbaša Kovačić</dc:creator>
  <cp:lastModifiedBy>Nera Malbaša Kovačić</cp:lastModifiedBy>
  <cp:revision>13</cp:revision>
  <dcterms:created xsi:type="dcterms:W3CDTF">2022-12-04T18:10:16Z</dcterms:created>
  <dcterms:modified xsi:type="dcterms:W3CDTF">2024-12-02T07:55:15Z</dcterms:modified>
</cp:coreProperties>
</file>