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42E56-E9C4-4E84-BAF5-E76C86C738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6DF8CB-188D-4B0E-A323-27C9CA451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4A5FC-45EB-4E4E-A889-A42A77962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0C65-DB7C-47FB-A233-84F716FEE1DF}" type="datetimeFigureOut">
              <a:rPr lang="hr-HR" smtClean="0"/>
              <a:t>6.6.2023.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0E9FC-28D3-4731-BCF9-3629486C1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C25FE-CD9C-4708-BA78-A113A8A14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828C6-10D3-47AB-A699-56723F3117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8540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6756-D0A9-4A5E-BE42-E8407C58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1424DA-4FBC-4A59-96FF-AFDB15C50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AB53D-0452-44E4-A845-F2FFE6FBB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0C65-DB7C-47FB-A233-84F716FEE1DF}" type="datetimeFigureOut">
              <a:rPr lang="hr-HR" smtClean="0"/>
              <a:t>6.6.2023.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CFB1B-4F36-4B6B-A49C-BCD92F45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3EF25-DC98-4326-AB76-C89F72F52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828C6-10D3-47AB-A699-56723F3117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70266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AAA161-50D9-4D10-95ED-2E6D02A2B0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B6091-234E-453C-86C8-C6CC816D85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BB35C-81AA-4E9B-A94E-68ECD95E4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0C65-DB7C-47FB-A233-84F716FEE1DF}" type="datetimeFigureOut">
              <a:rPr lang="hr-HR" smtClean="0"/>
              <a:t>6.6.2023.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FCFA2-0DC0-4058-B13E-BA08D53D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93CA4-CA91-4613-8DD0-D63393F8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828C6-10D3-47AB-A699-56723F3117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09730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B5534-A5F4-43DD-9C9A-49D2240EB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A54A2-6191-4B18-A98E-5F94F2E76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E4D2A-A678-44AF-8F5B-95BBA5BCE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0C65-DB7C-47FB-A233-84F716FEE1DF}" type="datetimeFigureOut">
              <a:rPr lang="hr-HR" smtClean="0"/>
              <a:t>6.6.2023.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D2DB7-964E-4EB0-8060-0E3331CD3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020CE-34AA-410E-AEB9-95696AC89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828C6-10D3-47AB-A699-56723F3117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107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E9D30-BD84-4E63-B85B-B050D4792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99287-E10D-4730-B73B-EB1712DFE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F695-D630-411B-86E5-ED5C7F524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0C65-DB7C-47FB-A233-84F716FEE1DF}" type="datetimeFigureOut">
              <a:rPr lang="hr-HR" smtClean="0"/>
              <a:t>6.6.2023.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52E52-5447-4789-91AF-91B69B19E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D389C-A461-4F86-AFB9-96947F98B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828C6-10D3-47AB-A699-56723F3117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5749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78F82-EBDD-418D-9E23-70D745108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E86BF-8856-4184-9D34-1DFF323DF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974A1-4A0D-4EC6-BEE0-590CE295B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0E2B35-26DA-4F9C-877F-95FB88DD9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0C65-DB7C-47FB-A233-84F716FEE1DF}" type="datetimeFigureOut">
              <a:rPr lang="hr-HR" smtClean="0"/>
              <a:t>6.6.2023.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29D70F-BDC7-432C-BD92-EE43B4930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64A43-B110-4BC5-83F8-900353622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828C6-10D3-47AB-A699-56723F3117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4541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D1C3E-2386-4368-9FFE-95DF6C4DE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330E3-9E1C-43B9-AF70-8AFBEE907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B35A8F-382D-4C9F-BEA6-40940D48C3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06C2-520B-4B68-A310-4B7B0DC44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24B283-9532-4D61-AAF6-89B86FBA7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D4652A-931D-4096-AAEB-BAF3E6DFD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0C65-DB7C-47FB-A233-84F716FEE1DF}" type="datetimeFigureOut">
              <a:rPr lang="hr-HR" smtClean="0"/>
              <a:t>6.6.2023.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1A64C-30C8-4973-81F7-64E17B786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A25AB7-0808-4A12-B1D4-70A35E6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828C6-10D3-47AB-A699-56723F3117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794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0F33B-32B3-488B-930F-4466FEA3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E19DE2-0E24-412E-B634-96168C33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0C65-DB7C-47FB-A233-84F716FEE1DF}" type="datetimeFigureOut">
              <a:rPr lang="hr-HR" smtClean="0"/>
              <a:t>6.6.2023.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6E283-91FE-49FD-8672-A9D099A90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D23B8-CEDE-483E-B1BE-980831881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828C6-10D3-47AB-A699-56723F3117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2562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521AA7-7BAE-47E8-9093-6ABF0C710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0C65-DB7C-47FB-A233-84F716FEE1DF}" type="datetimeFigureOut">
              <a:rPr lang="hr-HR" smtClean="0"/>
              <a:t>6.6.2023.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6AC40E-4E7F-46F2-9AC3-4162A48B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08DDB-A316-4AF6-862E-1D2976928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828C6-10D3-47AB-A699-56723F3117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1275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19F66-088A-45C2-A5AA-2529601C2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E8DBD-654A-4E4A-914B-54523AE4D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60C8A6-0B83-4B37-A09C-495212EC9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11C80-EB15-4F79-9A52-6EB1E8503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0C65-DB7C-47FB-A233-84F716FEE1DF}" type="datetimeFigureOut">
              <a:rPr lang="hr-HR" smtClean="0"/>
              <a:t>6.6.2023.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29F50-DA4E-44C0-9AFB-6A9BB0BEA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92A987-DBE4-476C-9403-06CD2051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828C6-10D3-47AB-A699-56723F3117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69340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A2822-6E2D-4D2E-8E27-B8CF7383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22B431-3776-4E3A-AF57-007B086348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78254-1D8D-4104-984B-0A8945067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80BE4B-BEF8-4F46-A4D9-C428A8449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0C65-DB7C-47FB-A233-84F716FEE1DF}" type="datetimeFigureOut">
              <a:rPr lang="hr-HR" smtClean="0"/>
              <a:t>6.6.2023.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41891-153B-4284-8C96-75DE94697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58B5A-EC3A-414E-A72F-B1E8B4BD7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828C6-10D3-47AB-A699-56723F3117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457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BABEF2-929E-48CB-B255-BF3F51D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C0A7F-CF03-45A1-A6E2-B4BB446AE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9B8A8-37F7-44E1-8A79-D41DA76522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B0C65-DB7C-47FB-A233-84F716FEE1DF}" type="datetimeFigureOut">
              <a:rPr lang="hr-HR" smtClean="0"/>
              <a:t>6.6.2023.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64913-0DF9-4A36-ADAE-E6F89F0112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33B9E-EA81-4A69-8DE5-CF6665C80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828C6-10D3-47AB-A699-56723F3117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3143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outube.com/watch?v=NRRd22W70B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tFmHbu95UJ8&amp;feature=emb_logo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I7I2rr_-6ww&amp;feature=emb_log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9CB2CD-0E18-42B4-BDAE-6CDE54571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79" y="204186"/>
            <a:ext cx="10850803" cy="76243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D4668B-FA38-4210-91D1-67F5954AD1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7468" y="372861"/>
            <a:ext cx="9144000" cy="1823206"/>
          </a:xfrm>
          <a:solidFill>
            <a:schemeClr val="bg1"/>
          </a:solidFill>
        </p:spPr>
        <p:txBody>
          <a:bodyPr/>
          <a:lstStyle/>
          <a:p>
            <a:r>
              <a:rPr lang="hr-HR" b="1" dirty="0"/>
              <a:t>GRČKA I RIMSKA BAŠTINA U HRVATSKOJ</a:t>
            </a:r>
          </a:p>
        </p:txBody>
      </p:sp>
    </p:spTree>
    <p:extLst>
      <p:ext uri="{BB962C8B-B14F-4D97-AF65-F5344CB8AC3E}">
        <p14:creationId xmlns:p14="http://schemas.microsoft.com/office/powerpoint/2010/main" val="203459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62"/>
    </mc:Choice>
    <mc:Fallback xmlns="">
      <p:transition spd="slow" advTm="3736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7A263-BC17-4500-9D48-72FA32AFD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F8449-2E13-4065-8795-88CDF77C1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Nacrtaj u bilježnice krugove kao na primjeru. Razvrstajte u </a:t>
            </a:r>
            <a:r>
              <a:rPr lang="hr-HR" dirty="0" err="1"/>
              <a:t>krugove:RIJEKA</a:t>
            </a:r>
            <a:r>
              <a:rPr lang="hr-HR" dirty="0"/>
              <a:t> JADRO, AUGUSTOV HRAM, NAJVEĆI GRAD, ARENA, SOLINJANKA, DALMACIJA, ISTRA.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5033F0-CDEF-4D47-928E-C370DEC5C916}"/>
              </a:ext>
            </a:extLst>
          </p:cNvPr>
          <p:cNvSpPr/>
          <p:nvPr/>
        </p:nvSpPr>
        <p:spPr>
          <a:xfrm>
            <a:off x="2281560" y="3271421"/>
            <a:ext cx="2938509" cy="257008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SALONA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2B23328-955A-4E1A-8F82-497D756405E4}"/>
              </a:ext>
            </a:extLst>
          </p:cNvPr>
          <p:cNvSpPr/>
          <p:nvPr/>
        </p:nvSpPr>
        <p:spPr>
          <a:xfrm>
            <a:off x="6286869" y="3271421"/>
            <a:ext cx="2938509" cy="257008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PULA</a:t>
            </a:r>
          </a:p>
        </p:txBody>
      </p:sp>
    </p:spTree>
    <p:extLst>
      <p:ext uri="{BB962C8B-B14F-4D97-AF65-F5344CB8AC3E}">
        <p14:creationId xmlns:p14="http://schemas.microsoft.com/office/powerpoint/2010/main" val="401882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2"/>
    </mc:Choice>
    <mc:Fallback xmlns="">
      <p:transition spd="slow" advTm="948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89FEA-815A-4704-B9F7-36976A849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NARONA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73566-EA3B-48CE-A9AC-A28B499BB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A46B36-C16F-4A7A-BE24-E79C57E7771D}"/>
              </a:ext>
            </a:extLst>
          </p:cNvPr>
          <p:cNvSpPr txBox="1"/>
          <p:nvPr/>
        </p:nvSpPr>
        <p:spPr>
          <a:xfrm>
            <a:off x="838200" y="6019512"/>
            <a:ext cx="3248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/>
              <a:t>Udžbenik, str. 178</a:t>
            </a:r>
          </a:p>
        </p:txBody>
      </p:sp>
      <p:pic>
        <p:nvPicPr>
          <p:cNvPr id="5122" name="Picture 2" descr="Arheološki muzej Narona - Apolitični">
            <a:extLst>
              <a:ext uri="{FF2B5EF4-FFF2-40B4-BE49-F238E27FC236}">
                <a16:creationId xmlns:a16="http://schemas.microsoft.com/office/drawing/2014/main" id="{58979629-01FC-46C0-A60F-A47F0B762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36" y="1464710"/>
            <a:ext cx="6875431" cy="455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26360-3CE9-4BA4-BAC3-D885631E6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049" y="268766"/>
            <a:ext cx="3017649" cy="440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5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24"/>
    </mc:Choice>
    <mc:Fallback xmlns="">
      <p:transition spd="slow" advTm="8992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13A35-2AFA-4D1F-B773-6212BFFF3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DIOKLECIJANOVA PALAČA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ADB08-07D9-41A7-B380-2C8F0BA22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83905C-B306-4FFF-AD6D-D7B049D24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54" y="1928305"/>
            <a:ext cx="6893326" cy="3775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91466C-FF0F-4F3C-B0D6-D404D3E3C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430" y="223083"/>
            <a:ext cx="3596038" cy="3700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FA9CEA-4062-470C-91E2-9765184AC74C}"/>
              </a:ext>
            </a:extLst>
          </p:cNvPr>
          <p:cNvSpPr txBox="1"/>
          <p:nvPr/>
        </p:nvSpPr>
        <p:spPr>
          <a:xfrm>
            <a:off x="349929" y="5987255"/>
            <a:ext cx="3155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/>
              <a:t>Udžbenik, str. 179</a:t>
            </a:r>
          </a:p>
        </p:txBody>
      </p:sp>
    </p:spTree>
    <p:extLst>
      <p:ext uri="{BB962C8B-B14F-4D97-AF65-F5344CB8AC3E}">
        <p14:creationId xmlns:p14="http://schemas.microsoft.com/office/powerpoint/2010/main" val="14648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18"/>
    </mc:Choice>
    <mc:Fallback xmlns="">
      <p:transition spd="slow" advTm="3851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2B0EC-73A4-4FF1-A160-827BA351A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B3EB0-2167-4659-80E4-40A5CF1A2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Odgovori na pitanja:</a:t>
            </a:r>
          </a:p>
          <a:p>
            <a:pPr marL="514350" indent="-514350">
              <a:buAutoNum type="alphaLcParenR"/>
            </a:pPr>
            <a:r>
              <a:rPr lang="hr-HR" dirty="0"/>
              <a:t>Što je pronađeno u Naroni?</a:t>
            </a:r>
          </a:p>
          <a:p>
            <a:pPr marL="514350" indent="-514350">
              <a:buAutoNum type="alphaLcParenR"/>
            </a:pPr>
            <a:r>
              <a:rPr lang="hr-HR" dirty="0"/>
              <a:t>Koji je arheolog pronašao kip koji prikazuje glavu carice Livije? Prisjeti se. Po kojem je otkriću najpoznatiji?</a:t>
            </a:r>
          </a:p>
          <a:p>
            <a:pPr marL="514350" indent="-514350">
              <a:buAutoNum type="alphaLcParenR"/>
            </a:pPr>
            <a:r>
              <a:rPr lang="hr-HR" dirty="0"/>
              <a:t>Što misliš, zašto je Dioklecijanova palača imala jake zidine?</a:t>
            </a:r>
          </a:p>
          <a:p>
            <a:pPr marL="514350" indent="-514350">
              <a:buAutoNum type="alphaLcParenR"/>
            </a:pPr>
            <a:r>
              <a:rPr lang="hr-HR" dirty="0"/>
              <a:t>Koji je grad nastao od Dioklecijanove palače?</a:t>
            </a:r>
          </a:p>
        </p:txBody>
      </p:sp>
    </p:spTree>
    <p:extLst>
      <p:ext uri="{BB962C8B-B14F-4D97-AF65-F5344CB8AC3E}">
        <p14:creationId xmlns:p14="http://schemas.microsoft.com/office/powerpoint/2010/main" val="66604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4"/>
    </mc:Choice>
    <mc:Fallback xmlns="">
      <p:transition spd="slow" advTm="837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05BCB-AF77-4AF8-94A3-C160D96DE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ANDAUTONIJA - ŠĆITARJEVO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B4B8A-CEFE-46F0-B31E-0CD9F91AC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FCCAE-A61C-4EE6-B09E-B710E9793577}"/>
              </a:ext>
            </a:extLst>
          </p:cNvPr>
          <p:cNvSpPr txBox="1"/>
          <p:nvPr/>
        </p:nvSpPr>
        <p:spPr>
          <a:xfrm>
            <a:off x="349929" y="5987255"/>
            <a:ext cx="3155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/>
              <a:t>Udžbenik, str. 180</a:t>
            </a:r>
          </a:p>
        </p:txBody>
      </p:sp>
      <p:pic>
        <p:nvPicPr>
          <p:cNvPr id="6146" name="Picture 2" descr="HRT: 'Proljeće u Andautoniji'">
            <a:extLst>
              <a:ext uri="{FF2B5EF4-FFF2-40B4-BE49-F238E27FC236}">
                <a16:creationId xmlns:a16="http://schemas.microsoft.com/office/drawing/2014/main" id="{9BB8E1B5-5D4B-4BC3-A5DF-D39F51C20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29" y="1825625"/>
            <a:ext cx="6569476" cy="36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994BC0-47B1-43FC-B936-C8E82DA21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027" y="365125"/>
            <a:ext cx="3991252" cy="399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5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60"/>
    </mc:Choice>
    <mc:Fallback xmlns="">
      <p:transition spd="slow" advTm="4426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50334-8A98-4BE7-BBFB-A92567064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AQUAE IASAE – VARAŽDINSKE TOPLICE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BE745-15E4-4084-9537-252534D5B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86034C-3384-484A-ABC2-3CFB13915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21" y="1690688"/>
            <a:ext cx="6069367" cy="40422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F2F54-BF62-4708-AF0A-A6C223FE50C7}"/>
              </a:ext>
            </a:extLst>
          </p:cNvPr>
          <p:cNvSpPr txBox="1"/>
          <p:nvPr/>
        </p:nvSpPr>
        <p:spPr>
          <a:xfrm>
            <a:off x="349929" y="5987255"/>
            <a:ext cx="3905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/>
              <a:t>Udžbenik, str. 180-181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8A1CE1-1F87-45D7-B571-56FF9E387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750" y="1529233"/>
            <a:ext cx="4435587" cy="284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2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19"/>
    </mc:Choice>
    <mc:Fallback xmlns="">
      <p:transition spd="slow" advTm="8621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1223A-4D2A-4208-AB96-61D2C720A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9E5DD-2AA0-42D8-AC42-5AEFDD90A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Prepiši i dopuni rečenice:</a:t>
            </a:r>
          </a:p>
          <a:p>
            <a:pPr marL="514350" indent="-514350">
              <a:buAutoNum type="alphaLcParenR"/>
            </a:pPr>
            <a:r>
              <a:rPr lang="hr-HR" dirty="0" err="1"/>
              <a:t>Andautonija</a:t>
            </a:r>
            <a:r>
              <a:rPr lang="hr-HR" dirty="0"/>
              <a:t> je bila luka na rijeci ________.</a:t>
            </a:r>
          </a:p>
          <a:p>
            <a:pPr marL="514350" indent="-514350">
              <a:buAutoNum type="alphaLcParenR"/>
            </a:pPr>
            <a:r>
              <a:rPr lang="hr-HR" dirty="0"/>
              <a:t>Oko 400 godine </a:t>
            </a:r>
            <a:r>
              <a:rPr lang="hr-HR" dirty="0" err="1"/>
              <a:t>Andautonija</a:t>
            </a:r>
            <a:r>
              <a:rPr lang="hr-HR" dirty="0"/>
              <a:t> je _________.</a:t>
            </a:r>
          </a:p>
          <a:p>
            <a:pPr marL="514350" indent="-514350">
              <a:buAutoNum type="alphaLcParenR"/>
            </a:pPr>
            <a:r>
              <a:rPr lang="hr-HR" dirty="0" err="1"/>
              <a:t>Aquae</a:t>
            </a:r>
            <a:r>
              <a:rPr lang="hr-HR" dirty="0"/>
              <a:t> </a:t>
            </a:r>
            <a:r>
              <a:rPr lang="hr-HR" dirty="0" err="1"/>
              <a:t>Iasae</a:t>
            </a:r>
            <a:r>
              <a:rPr lang="hr-HR" dirty="0"/>
              <a:t> danas su Varaždinske __________. </a:t>
            </a:r>
          </a:p>
          <a:p>
            <a:pPr marL="514350" indent="-514350">
              <a:buAutoNum type="alphaLcParenR"/>
            </a:pPr>
            <a:r>
              <a:rPr lang="hr-HR" dirty="0"/>
              <a:t>Uz terme se razvilo čitavo ________.</a:t>
            </a:r>
          </a:p>
        </p:txBody>
      </p:sp>
    </p:spTree>
    <p:extLst>
      <p:ext uri="{BB962C8B-B14F-4D97-AF65-F5344CB8AC3E}">
        <p14:creationId xmlns:p14="http://schemas.microsoft.com/office/powerpoint/2010/main" val="168617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3"/>
    </mc:Choice>
    <mc:Fallback xmlns="">
      <p:transition spd="slow" advTm="622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FE2F4-FB0A-455D-A032-3A2B7EAA5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PONOVI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F7031-DA88-4885-B4A8-9BA87D0E0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080F67-E72D-4081-9C5B-EC69E12F3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1298"/>
            <a:ext cx="9143888" cy="524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0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9"/>
    </mc:Choice>
    <mc:Fallback xmlns="">
      <p:transition spd="slow" advTm="910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4844A-DC6F-490A-A3A9-D1A25D1EA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52" y="13069"/>
            <a:ext cx="10515600" cy="1325563"/>
          </a:xfrm>
        </p:spPr>
        <p:txBody>
          <a:bodyPr/>
          <a:lstStyle/>
          <a:p>
            <a:r>
              <a:rPr lang="hr-HR" dirty="0"/>
              <a:t>Za radoznalce!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3FD58-6014-4EED-BC92-344B07DA3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D4726D-0A16-4654-BF53-613FB148C7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42" t="13592" r="25292" b="15858"/>
          <a:stretch/>
        </p:blipFill>
        <p:spPr>
          <a:xfrm>
            <a:off x="4256389" y="332664"/>
            <a:ext cx="6955369" cy="58770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A21E8B-347B-403F-BB8F-F62566E63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23" y="2683322"/>
            <a:ext cx="2802837" cy="297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0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1"/>
    </mc:Choice>
    <mc:Fallback xmlns="">
      <p:transition spd="slow" advTm="701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1F649-5EF3-4B7D-AB36-0738B2C17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19B82-B7F6-4B80-948C-F9BB4FF22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A784BD-2F6D-4FD0-94E4-B74BB0E4A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11" t="36551" r="20193" b="6538"/>
          <a:stretch/>
        </p:blipFill>
        <p:spPr>
          <a:xfrm>
            <a:off x="932156" y="580207"/>
            <a:ext cx="10191564" cy="574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"/>
    </mc:Choice>
    <mc:Fallback xmlns="">
      <p:transition spd="slow" advTm="132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D89708-5492-45BD-A3FA-6DB8ABCA0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05" t="20000" r="29056" b="8435"/>
          <a:stretch/>
        </p:blipFill>
        <p:spPr>
          <a:xfrm>
            <a:off x="634480" y="735731"/>
            <a:ext cx="7380515" cy="60095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E9A23B-8C2D-48C9-BD11-35034A0A6B0B}"/>
              </a:ext>
            </a:extLst>
          </p:cNvPr>
          <p:cNvSpPr txBox="1"/>
          <p:nvPr/>
        </p:nvSpPr>
        <p:spPr>
          <a:xfrm>
            <a:off x="8118457" y="1331650"/>
            <a:ext cx="387939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2800" dirty="0"/>
              <a:t>BAŠTINA</a:t>
            </a:r>
          </a:p>
          <a:p>
            <a:pPr algn="ctr"/>
            <a:r>
              <a:rPr lang="hr-HR" sz="2800" dirty="0"/>
              <a:t>↓</a:t>
            </a:r>
          </a:p>
          <a:p>
            <a:pPr algn="ctr"/>
            <a:r>
              <a:rPr lang="hr-HR" sz="2800" dirty="0"/>
              <a:t>SVE ŠTO NAM JE </a:t>
            </a:r>
          </a:p>
          <a:p>
            <a:pPr algn="ctr"/>
            <a:r>
              <a:rPr lang="hr-HR" sz="2800" dirty="0"/>
              <a:t>PREOSTALO IZ PROŠLOSTI</a:t>
            </a:r>
          </a:p>
          <a:p>
            <a:pPr algn="ctr"/>
            <a:r>
              <a:rPr lang="hr-HR" sz="2800" dirty="0"/>
              <a:t>↓</a:t>
            </a:r>
          </a:p>
          <a:p>
            <a:pPr algn="ctr"/>
            <a:r>
              <a:rPr lang="hr-HR" sz="2800" dirty="0"/>
              <a:t>NASLJEĐE</a:t>
            </a:r>
          </a:p>
        </p:txBody>
      </p:sp>
    </p:spTree>
    <p:extLst>
      <p:ext uri="{BB962C8B-B14F-4D97-AF65-F5344CB8AC3E}">
        <p14:creationId xmlns:p14="http://schemas.microsoft.com/office/powerpoint/2010/main" val="32989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65"/>
    </mc:Choice>
    <mc:Fallback xmlns="">
      <p:transition spd="slow" advTm="6006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EEF78-CCD0-485B-B924-0735E3AF5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 JOŠ…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F0878-6868-4DBB-AE92-1A5332215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649" y="5882720"/>
            <a:ext cx="10515600" cy="4351338"/>
          </a:xfrm>
        </p:spPr>
        <p:txBody>
          <a:bodyPr/>
          <a:lstStyle/>
          <a:p>
            <a:r>
              <a:rPr lang="hr-HR" dirty="0">
                <a:hlinkClick r:id="rId2"/>
              </a:rPr>
              <a:t>Tarsatica - </a:t>
            </a:r>
            <a:r>
              <a:rPr lang="hr-HR" dirty="0" err="1">
                <a:hlinkClick r:id="rId2"/>
              </a:rPr>
              <a:t>principij</a:t>
            </a:r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2CC6EE-0235-4275-8998-D81214DED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118" y="488272"/>
            <a:ext cx="7523825" cy="501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2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8"/>
    </mc:Choice>
    <mc:Fallback xmlns="">
      <p:transition spd="slow" advTm="367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B94F08-01A7-4B5B-9053-C1F9049CB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KAIROS - TROGIR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DD74A-4C1D-436D-99B5-81E4861CC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50" y="1897062"/>
            <a:ext cx="10515600" cy="4351338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hr-HR" i="1" dirty="0"/>
              <a:t>Zašto ti pramen kose pada niz lice?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i="1" dirty="0"/>
              <a:t>Nek’ ga zgrabi svatko tko se nađe </a:t>
            </a:r>
          </a:p>
          <a:p>
            <a:pPr marL="0" indent="0">
              <a:buNone/>
            </a:pPr>
            <a:r>
              <a:rPr lang="pl-PL" i="1" dirty="0"/>
              <a:t> na mom putu.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i="1" dirty="0"/>
              <a:t>A </a:t>
            </a:r>
            <a:r>
              <a:rPr lang="it-IT" i="1" dirty="0" err="1"/>
              <a:t>straga</a:t>
            </a:r>
            <a:r>
              <a:rPr lang="it-IT" i="1" dirty="0"/>
              <a:t>, </a:t>
            </a:r>
            <a:r>
              <a:rPr lang="it-IT" i="1" dirty="0" err="1"/>
              <a:t>zašto</a:t>
            </a:r>
            <a:r>
              <a:rPr lang="it-IT" i="1" dirty="0"/>
              <a:t> si </a:t>
            </a:r>
            <a:r>
              <a:rPr lang="it-IT" i="1" dirty="0" err="1"/>
              <a:t>ćelav</a:t>
            </a:r>
            <a:r>
              <a:rPr lang="it-IT" i="1" dirty="0"/>
              <a:t>?</a:t>
            </a:r>
            <a:endParaRPr lang="hr-HR" i="1" dirty="0"/>
          </a:p>
          <a:p>
            <a:pPr>
              <a:buFont typeface="Courier New" panose="02070309020205020404" pitchFamily="49" charset="0"/>
              <a:buChar char="o"/>
            </a:pPr>
            <a:r>
              <a:rPr lang="hr-HR" i="1" dirty="0"/>
              <a:t>Ma koliko velika želja bila,</a:t>
            </a:r>
          </a:p>
          <a:p>
            <a:pPr marL="0" indent="0">
              <a:buNone/>
            </a:pPr>
            <a:r>
              <a:rPr lang="hr-HR" i="1" dirty="0"/>
              <a:t> onaj koga preletim uhvatit’ me neće.</a:t>
            </a:r>
          </a:p>
          <a:p>
            <a:pPr marL="0" indent="0">
              <a:buNone/>
            </a:pPr>
            <a:endParaRPr lang="hr-HR" i="1" dirty="0"/>
          </a:p>
          <a:p>
            <a:pPr marL="0" indent="0">
              <a:buNone/>
            </a:pPr>
            <a:r>
              <a:rPr lang="hr-HR" dirty="0"/>
              <a:t>Udžbenik, str. 174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996E9A-2964-4493-9AFA-7BEB3434C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969" y="571499"/>
            <a:ext cx="4519983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6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37"/>
    </mc:Choice>
    <mc:Fallback xmlns="">
      <p:transition spd="slow" advTm="4843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E5B18-4438-41DA-AAFB-AFEADCD51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ARTEMIDA - VIS</a:t>
            </a:r>
          </a:p>
        </p:txBody>
      </p:sp>
      <p:pic>
        <p:nvPicPr>
          <p:cNvPr id="1026" name="Picture 2" descr="Otok Vis: Brončana glava grčke božice Artemide (otok Vis)">
            <a:extLst>
              <a:ext uri="{FF2B5EF4-FFF2-40B4-BE49-F238E27FC236}">
                <a16:creationId xmlns:a16="http://schemas.microsoft.com/office/drawing/2014/main" id="{C39222CA-0CC0-4262-B711-4660C750FE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2" r="16571"/>
          <a:stretch/>
        </p:blipFill>
        <p:spPr bwMode="auto">
          <a:xfrm>
            <a:off x="1358283" y="1690688"/>
            <a:ext cx="297402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AC0011-1A13-4534-A985-658C20E9C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725" y="3429000"/>
            <a:ext cx="3245892" cy="3151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8254EF-9B7C-4EBF-96BB-1CE53D723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350" y="365125"/>
            <a:ext cx="5458408" cy="27292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0DE3BF-67D4-46A5-A00E-35DF85D03548}"/>
              </a:ext>
            </a:extLst>
          </p:cNvPr>
          <p:cNvSpPr txBox="1"/>
          <p:nvPr/>
        </p:nvSpPr>
        <p:spPr>
          <a:xfrm>
            <a:off x="390618" y="5780782"/>
            <a:ext cx="31556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/>
              <a:t>Udžbenik, str. 174</a:t>
            </a:r>
          </a:p>
          <a:p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18658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62"/>
    </mc:Choice>
    <mc:Fallback xmlns="">
      <p:transition spd="slow" advTm="3116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1BB2A-3B6F-46CA-A8D6-BDE7EC0D7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AB22E-2457-4452-A30E-2AF58E366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Nacrtaj dva kruga. U odgovarajući krug </a:t>
            </a:r>
            <a:r>
              <a:rPr lang="hr-HR" err="1"/>
              <a:t>napiši</a:t>
            </a:r>
            <a:r>
              <a:rPr lang="hr-HR"/>
              <a:t>: TROGIR</a:t>
            </a:r>
            <a:r>
              <a:rPr lang="hr-HR" dirty="0"/>
              <a:t>, VIS, SRETAN TRENUTAK,DIO KIPA, RELJEF, KIPAR LIZIP, TREZOR, DIJADEMA, ČUPERAK.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1F78711-E3D2-477F-A5CC-57376925E3B5}"/>
              </a:ext>
            </a:extLst>
          </p:cNvPr>
          <p:cNvSpPr/>
          <p:nvPr/>
        </p:nvSpPr>
        <p:spPr>
          <a:xfrm>
            <a:off x="2281560" y="3271421"/>
            <a:ext cx="2938509" cy="257008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KAIROS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47F8059-169D-494B-A35D-569A5D7D2D3A}"/>
              </a:ext>
            </a:extLst>
          </p:cNvPr>
          <p:cNvSpPr/>
          <p:nvPr/>
        </p:nvSpPr>
        <p:spPr>
          <a:xfrm>
            <a:off x="6251359" y="3271421"/>
            <a:ext cx="2938509" cy="257008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ARTEMIDA</a:t>
            </a:r>
          </a:p>
        </p:txBody>
      </p:sp>
    </p:spTree>
    <p:extLst>
      <p:ext uri="{BB962C8B-B14F-4D97-AF65-F5344CB8AC3E}">
        <p14:creationId xmlns:p14="http://schemas.microsoft.com/office/powerpoint/2010/main" val="22848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4"/>
    </mc:Choice>
    <mc:Fallback xmlns="">
      <p:transition spd="slow" advTm="559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5ABB3-93A0-4F76-8FDD-5F360238C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APOKSIOMEN – MALI LOŠINJ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BBB80-0813-4109-AB5D-DECDAE717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2052" name="Picture 4" descr="Apoksiomen napokon kod kuće može ugostiti turiste - Večernji.hr">
            <a:extLst>
              <a:ext uri="{FF2B5EF4-FFF2-40B4-BE49-F238E27FC236}">
                <a16:creationId xmlns:a16="http://schemas.microsoft.com/office/drawing/2014/main" id="{A239944F-89BB-4209-8FCF-F2E7EE397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8" y="1571347"/>
            <a:ext cx="3420862" cy="513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31FD68-4DFB-409E-894B-0BE819486C05}"/>
              </a:ext>
            </a:extLst>
          </p:cNvPr>
          <p:cNvSpPr txBox="1"/>
          <p:nvPr/>
        </p:nvSpPr>
        <p:spPr>
          <a:xfrm>
            <a:off x="4350059" y="5638354"/>
            <a:ext cx="31556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/>
              <a:t>Udžbenik, str. 175</a:t>
            </a:r>
          </a:p>
          <a:p>
            <a:endParaRPr lang="hr-HR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AC24FB-60BA-4053-AAEF-547FC4D03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304" y="1431982"/>
            <a:ext cx="5707496" cy="3810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100FED-EC90-4E0E-BC28-BDAA6C09E0CE}"/>
              </a:ext>
            </a:extLst>
          </p:cNvPr>
          <p:cNvSpPr txBox="1"/>
          <p:nvPr/>
        </p:nvSpPr>
        <p:spPr>
          <a:xfrm>
            <a:off x="7740607" y="5269022"/>
            <a:ext cx="284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hlinkClick r:id="rId4"/>
              </a:rPr>
              <a:t>Posjeti Muzej </a:t>
            </a:r>
            <a:r>
              <a:rPr lang="hr-HR" dirty="0" err="1">
                <a:hlinkClick r:id="rId4"/>
              </a:rPr>
              <a:t>Apoksiomena</a:t>
            </a:r>
            <a:r>
              <a:rPr lang="hr-HR" dirty="0">
                <a:hlinkClick r:id="rId4"/>
              </a:rPr>
              <a:t>!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4105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31"/>
    </mc:Choice>
    <mc:Fallback xmlns="">
      <p:transition spd="slow" advTm="7453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B16C-DF55-4990-8214-66E9E0549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3516A-BE01-4B75-BEF4-BC889D5EB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Prepiši i dopuni rečenice:</a:t>
            </a:r>
          </a:p>
          <a:p>
            <a:pPr marL="0" indent="0">
              <a:buNone/>
            </a:pPr>
            <a:r>
              <a:rPr lang="hr-HR" dirty="0" err="1"/>
              <a:t>Apoksiomen"je</a:t>
            </a:r>
            <a:r>
              <a:rPr lang="hr-HR" dirty="0"/>
              <a:t> pronađen u _______ pored otoka ___________.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Kip je izrađen od ___________.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Prikazuje sportaša koji čisti svoju ____________.</a:t>
            </a:r>
          </a:p>
        </p:txBody>
      </p:sp>
    </p:spTree>
    <p:extLst>
      <p:ext uri="{BB962C8B-B14F-4D97-AF65-F5344CB8AC3E}">
        <p14:creationId xmlns:p14="http://schemas.microsoft.com/office/powerpoint/2010/main" val="373382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2"/>
    </mc:Choice>
    <mc:Fallback xmlns="">
      <p:transition spd="slow" advTm="621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F2ECD-2A71-4A14-B596-B56F49195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SALONA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CAF83-D51F-4045-8C99-6CC42997D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074" name="Picture 2" descr="Zdravstvena škola Split - Naslovnica - Učenici 3.c u Saloni">
            <a:extLst>
              <a:ext uri="{FF2B5EF4-FFF2-40B4-BE49-F238E27FC236}">
                <a16:creationId xmlns:a16="http://schemas.microsoft.com/office/drawing/2014/main" id="{8AAFA47C-0902-4A33-A506-6A4C361CE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11" y="1566400"/>
            <a:ext cx="4344490" cy="325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alona, Klis i Solin ekskurzija s polaskom iz Splita">
            <a:extLst>
              <a:ext uri="{FF2B5EF4-FFF2-40B4-BE49-F238E27FC236}">
                <a16:creationId xmlns:a16="http://schemas.microsoft.com/office/drawing/2014/main" id="{8556520D-3F39-4324-9AD1-357804840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606" y="198538"/>
            <a:ext cx="4555842" cy="325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A65AF5-08CB-41A0-946F-043B24800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788" y="3749675"/>
            <a:ext cx="1923875" cy="2767499"/>
          </a:xfrm>
          <a:prstGeom prst="rect">
            <a:avLst/>
          </a:prstGeom>
        </p:spPr>
      </p:pic>
      <p:pic>
        <p:nvPicPr>
          <p:cNvPr id="3080" name="Picture 8" descr="Plautilla, sudbina jedne princeze">
            <a:extLst>
              <a:ext uri="{FF2B5EF4-FFF2-40B4-BE49-F238E27FC236}">
                <a16:creationId xmlns:a16="http://schemas.microsoft.com/office/drawing/2014/main" id="{BACCEDD7-37FB-4673-A0D6-3DD3CE53B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52" y="3864040"/>
            <a:ext cx="2372706" cy="244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CD20D9-94D9-4E5D-82F0-85C6C34FD84A}"/>
              </a:ext>
            </a:extLst>
          </p:cNvPr>
          <p:cNvSpPr txBox="1"/>
          <p:nvPr/>
        </p:nvSpPr>
        <p:spPr>
          <a:xfrm>
            <a:off x="838200" y="5437074"/>
            <a:ext cx="3155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/>
              <a:t>Udžbenik, str. 176</a:t>
            </a:r>
          </a:p>
        </p:txBody>
      </p:sp>
    </p:spTree>
    <p:extLst>
      <p:ext uri="{BB962C8B-B14F-4D97-AF65-F5344CB8AC3E}">
        <p14:creationId xmlns:p14="http://schemas.microsoft.com/office/powerpoint/2010/main" val="329941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28"/>
    </mc:Choice>
    <mc:Fallback xmlns="">
      <p:transition spd="slow" advTm="7152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578F5-18B9-498E-A6DF-EFE61F1A8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PULA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D166C-8EF7-45A2-9D37-C2EDEC9FF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834BDE-F9E1-4CC3-A07E-4153C0BCF198}"/>
              </a:ext>
            </a:extLst>
          </p:cNvPr>
          <p:cNvSpPr txBox="1"/>
          <p:nvPr/>
        </p:nvSpPr>
        <p:spPr>
          <a:xfrm>
            <a:off x="465338" y="5727125"/>
            <a:ext cx="4091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/>
              <a:t>Udžbenik, str. 176 - 178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F63494-D204-413D-A219-B61444AB8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38" y="1690688"/>
            <a:ext cx="4889638" cy="3666222"/>
          </a:xfrm>
          <a:prstGeom prst="rect">
            <a:avLst/>
          </a:prstGeom>
        </p:spPr>
      </p:pic>
      <p:pic>
        <p:nvPicPr>
          <p:cNvPr id="4098" name="Picture 2" descr="Pulska Arena - amfiteatar - Arhitektonske razglednice">
            <a:extLst>
              <a:ext uri="{FF2B5EF4-FFF2-40B4-BE49-F238E27FC236}">
                <a16:creationId xmlns:a16="http://schemas.microsoft.com/office/drawing/2014/main" id="{59091712-BC11-47FF-A8C0-B879ECA7E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212" y="298982"/>
            <a:ext cx="5945450" cy="396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D0DDB7-F3BC-48AB-BFEE-EA7AC2501134}"/>
              </a:ext>
            </a:extLst>
          </p:cNvPr>
          <p:cNvSpPr txBox="1"/>
          <p:nvPr/>
        </p:nvSpPr>
        <p:spPr>
          <a:xfrm>
            <a:off x="7341833" y="4397552"/>
            <a:ext cx="157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hlinkClick r:id="rId4"/>
              </a:rPr>
              <a:t>Šetnja Arenom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3542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88"/>
    </mc:Choice>
    <mc:Fallback xmlns="">
      <p:transition spd="slow" advTm="39588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E3A4AC3960BE4CBFF46E8D282078ED" ma:contentTypeVersion="9" ma:contentTypeDescription="Create a new document." ma:contentTypeScope="" ma:versionID="46ba07cdb406be02ed0d2190bfae9e16">
  <xsd:schema xmlns:xsd="http://www.w3.org/2001/XMLSchema" xmlns:xs="http://www.w3.org/2001/XMLSchema" xmlns:p="http://schemas.microsoft.com/office/2006/metadata/properties" xmlns:ns3="2d06e878-dedb-4e17-a2f5-7402d478cb3a" xmlns:ns4="c9d8bf63-ec90-498e-a3e8-fc85186d3d2b" targetNamespace="http://schemas.microsoft.com/office/2006/metadata/properties" ma:root="true" ma:fieldsID="5d04dd314642b1d4d9d99ff8c7247a5c" ns3:_="" ns4:_="">
    <xsd:import namespace="2d06e878-dedb-4e17-a2f5-7402d478cb3a"/>
    <xsd:import namespace="c9d8bf63-ec90-498e-a3e8-fc85186d3d2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06e878-dedb-4e17-a2f5-7402d478cb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d8bf63-ec90-498e-a3e8-fc85186d3d2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615FF3-BDEF-4325-932F-B8482CC373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DD1AD5-461D-4A6B-8E45-09E43DA9B391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c9d8bf63-ec90-498e-a3e8-fc85186d3d2b"/>
    <ds:schemaRef ds:uri="2d06e878-dedb-4e17-a2f5-7402d478cb3a"/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877077F-AE38-4F40-9278-C013F20152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06e878-dedb-4e17-a2f5-7402d478cb3a"/>
    <ds:schemaRef ds:uri="c9d8bf63-ec90-498e-a3e8-fc85186d3d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323</Words>
  <Application>Microsoft Office PowerPoint</Application>
  <PresentationFormat>Široki zaslon</PresentationFormat>
  <Paragraphs>65</Paragraphs>
  <Slides>20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Office Theme</vt:lpstr>
      <vt:lpstr>GRČKA I RIMSKA BAŠTINA U HRVATSKOJ</vt:lpstr>
      <vt:lpstr>PowerPoint prezentacija</vt:lpstr>
      <vt:lpstr>KAIROS - TROGIR</vt:lpstr>
      <vt:lpstr>ARTEMIDA - VIS</vt:lpstr>
      <vt:lpstr>ZADATAK 1</vt:lpstr>
      <vt:lpstr>APOKSIOMEN – MALI LOŠINJ</vt:lpstr>
      <vt:lpstr>ZADATAK 2</vt:lpstr>
      <vt:lpstr>SALONA</vt:lpstr>
      <vt:lpstr>PULA</vt:lpstr>
      <vt:lpstr>ZADATAK 3</vt:lpstr>
      <vt:lpstr>NARONA</vt:lpstr>
      <vt:lpstr>DIOKLECIJANOVA PALAČA</vt:lpstr>
      <vt:lpstr>ZADATAK 4</vt:lpstr>
      <vt:lpstr>ANDAUTONIJA - ŠĆITARJEVO</vt:lpstr>
      <vt:lpstr>AQUAE IASAE – VARAŽDINSKE TOPLICE</vt:lpstr>
      <vt:lpstr>ZADATAK 5</vt:lpstr>
      <vt:lpstr>PONOVI</vt:lpstr>
      <vt:lpstr>Za radoznalce!</vt:lpstr>
      <vt:lpstr>PowerPoint prezentacija</vt:lpstr>
      <vt:lpstr>I JOŠ…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GRČKA I RIMSKA BAŠTINA U HRVATSKOJ</dc:title>
  <dc:creator>DANIELA Jugo-Superina</dc:creator>
  <cp:lastModifiedBy>Nera Malbaša Kovačić</cp:lastModifiedBy>
  <cp:revision>19</cp:revision>
  <dcterms:created xsi:type="dcterms:W3CDTF">2020-05-30T04:57:05Z</dcterms:created>
  <dcterms:modified xsi:type="dcterms:W3CDTF">2023-06-06T10:16:59Z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0x0101008FE3A4AC3960BE4CBFF46E8D282078ED</vt:lpwstr>
  </property>
</Properties>
</file>