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Lst>
  <p:sldSz cx="12192000" cy="6858000"/>
  <p:notesSz cx="6858000" cy="9144000"/>
  <p:defaultTextStyle>
    <a:defPPr>
      <a:defRPr lang="sr-Latn-R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35" autoAdjust="0"/>
    <p:restoredTop sz="94660"/>
  </p:normalViewPr>
  <p:slideViewPr>
    <p:cSldViewPr snapToGrid="0">
      <p:cViewPr varScale="1">
        <p:scale>
          <a:sx n="83" d="100"/>
          <a:sy n="83" d="100"/>
        </p:scale>
        <p:origin x="686" y="8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ni slaj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E8084EC1-E69C-4079-B14A-090E068EA221}"/>
              </a:ext>
            </a:extLst>
          </p:cNvPr>
          <p:cNvSpPr>
            <a:spLocks noGrp="1"/>
          </p:cNvSpPr>
          <p:nvPr>
            <p:ph type="ctrTitle"/>
          </p:nvPr>
        </p:nvSpPr>
        <p:spPr>
          <a:xfrm>
            <a:off x="1524000" y="1122363"/>
            <a:ext cx="9144000" cy="2387600"/>
          </a:xfrm>
        </p:spPr>
        <p:txBody>
          <a:bodyPr anchor="b"/>
          <a:lstStyle>
            <a:lvl1pPr algn="ctr">
              <a:defRPr sz="6000"/>
            </a:lvl1pPr>
          </a:lstStyle>
          <a:p>
            <a:r>
              <a:rPr lang="hr-HR"/>
              <a:t>Kliknite da biste uredili stil naslova matrice</a:t>
            </a:r>
          </a:p>
        </p:txBody>
      </p:sp>
      <p:sp>
        <p:nvSpPr>
          <p:cNvPr id="3" name="Podnaslov 2">
            <a:extLst>
              <a:ext uri="{FF2B5EF4-FFF2-40B4-BE49-F238E27FC236}">
                <a16:creationId xmlns:a16="http://schemas.microsoft.com/office/drawing/2014/main" id="{BAB0F4CC-9D24-4D3B-BD3A-5B8F383501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r-HR"/>
              <a:t>Kliknite da biste uredili stil podnaslova matrice</a:t>
            </a:r>
          </a:p>
        </p:txBody>
      </p:sp>
      <p:sp>
        <p:nvSpPr>
          <p:cNvPr id="4" name="Rezervirano mjesto datuma 3">
            <a:extLst>
              <a:ext uri="{FF2B5EF4-FFF2-40B4-BE49-F238E27FC236}">
                <a16:creationId xmlns:a16="http://schemas.microsoft.com/office/drawing/2014/main" id="{3D2D5A89-677F-48CD-9A4A-180F00A0F371}"/>
              </a:ext>
            </a:extLst>
          </p:cNvPr>
          <p:cNvSpPr>
            <a:spLocks noGrp="1"/>
          </p:cNvSpPr>
          <p:nvPr>
            <p:ph type="dt" sz="half" idx="10"/>
          </p:nvPr>
        </p:nvSpPr>
        <p:spPr/>
        <p:txBody>
          <a:bodyPr/>
          <a:lstStyle/>
          <a:p>
            <a:fld id="{3E7BED40-D555-4C97-BD3B-0EA2C3F67C70}" type="datetimeFigureOut">
              <a:rPr lang="hr-HR" smtClean="0"/>
              <a:t>21.1.2025.</a:t>
            </a:fld>
            <a:endParaRPr lang="hr-HR"/>
          </a:p>
        </p:txBody>
      </p:sp>
      <p:sp>
        <p:nvSpPr>
          <p:cNvPr id="5" name="Rezervirano mjesto podnožja 4">
            <a:extLst>
              <a:ext uri="{FF2B5EF4-FFF2-40B4-BE49-F238E27FC236}">
                <a16:creationId xmlns:a16="http://schemas.microsoft.com/office/drawing/2014/main" id="{2D54F927-75AF-4587-BA4E-A2C3296E494A}"/>
              </a:ext>
            </a:extLst>
          </p:cNvPr>
          <p:cNvSpPr>
            <a:spLocks noGrp="1"/>
          </p:cNvSpPr>
          <p:nvPr>
            <p:ph type="ftr" sz="quarter" idx="11"/>
          </p:nvPr>
        </p:nvSpPr>
        <p:spPr/>
        <p:txBody>
          <a:bodyPr/>
          <a:lstStyle/>
          <a:p>
            <a:endParaRPr lang="hr-HR"/>
          </a:p>
        </p:txBody>
      </p:sp>
      <p:sp>
        <p:nvSpPr>
          <p:cNvPr id="6" name="Rezervirano mjesto broja slajda 5">
            <a:extLst>
              <a:ext uri="{FF2B5EF4-FFF2-40B4-BE49-F238E27FC236}">
                <a16:creationId xmlns:a16="http://schemas.microsoft.com/office/drawing/2014/main" id="{986281DF-9E4A-4B5C-9B78-95F298C2D3DC}"/>
              </a:ext>
            </a:extLst>
          </p:cNvPr>
          <p:cNvSpPr>
            <a:spLocks noGrp="1"/>
          </p:cNvSpPr>
          <p:nvPr>
            <p:ph type="sldNum" sz="quarter" idx="12"/>
          </p:nvPr>
        </p:nvSpPr>
        <p:spPr/>
        <p:txBody>
          <a:bodyPr/>
          <a:lstStyle/>
          <a:p>
            <a:fld id="{74A74AA6-0D33-4CE2-A466-86732FB7EDAC}" type="slidenum">
              <a:rPr lang="hr-HR" smtClean="0"/>
              <a:t>‹#›</a:t>
            </a:fld>
            <a:endParaRPr lang="hr-HR"/>
          </a:p>
        </p:txBody>
      </p:sp>
    </p:spTree>
    <p:extLst>
      <p:ext uri="{BB962C8B-B14F-4D97-AF65-F5344CB8AC3E}">
        <p14:creationId xmlns:p14="http://schemas.microsoft.com/office/powerpoint/2010/main" val="2576152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 okomiti tekst">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7F054E54-33CA-4605-817A-A2004A718FC5}"/>
              </a:ext>
            </a:extLst>
          </p:cNvPr>
          <p:cNvSpPr>
            <a:spLocks noGrp="1"/>
          </p:cNvSpPr>
          <p:nvPr>
            <p:ph type="title"/>
          </p:nvPr>
        </p:nvSpPr>
        <p:spPr/>
        <p:txBody>
          <a:bodyPr/>
          <a:lstStyle/>
          <a:p>
            <a:r>
              <a:rPr lang="hr-HR"/>
              <a:t>Kliknite da biste uredili stil naslova matrice</a:t>
            </a:r>
          </a:p>
        </p:txBody>
      </p:sp>
      <p:sp>
        <p:nvSpPr>
          <p:cNvPr id="3" name="Rezervirano mjesto okomitog teksta 2">
            <a:extLst>
              <a:ext uri="{FF2B5EF4-FFF2-40B4-BE49-F238E27FC236}">
                <a16:creationId xmlns:a16="http://schemas.microsoft.com/office/drawing/2014/main" id="{8CF323D9-8F56-49E4-9C19-F53A2985AC1F}"/>
              </a:ext>
            </a:extLst>
          </p:cNvPr>
          <p:cNvSpPr>
            <a:spLocks noGrp="1"/>
          </p:cNvSpPr>
          <p:nvPr>
            <p:ph type="body" orient="vert" idx="1"/>
          </p:nvPr>
        </p:nvSpPr>
        <p:spPr/>
        <p:txBody>
          <a:bodyPr vert="eaVert"/>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p>
        </p:txBody>
      </p:sp>
      <p:sp>
        <p:nvSpPr>
          <p:cNvPr id="4" name="Rezervirano mjesto datuma 3">
            <a:extLst>
              <a:ext uri="{FF2B5EF4-FFF2-40B4-BE49-F238E27FC236}">
                <a16:creationId xmlns:a16="http://schemas.microsoft.com/office/drawing/2014/main" id="{F179F7E7-243D-4B04-A4FB-A7BFDFE4827B}"/>
              </a:ext>
            </a:extLst>
          </p:cNvPr>
          <p:cNvSpPr>
            <a:spLocks noGrp="1"/>
          </p:cNvSpPr>
          <p:nvPr>
            <p:ph type="dt" sz="half" idx="10"/>
          </p:nvPr>
        </p:nvSpPr>
        <p:spPr/>
        <p:txBody>
          <a:bodyPr/>
          <a:lstStyle/>
          <a:p>
            <a:fld id="{3E7BED40-D555-4C97-BD3B-0EA2C3F67C70}" type="datetimeFigureOut">
              <a:rPr lang="hr-HR" smtClean="0"/>
              <a:t>21.1.2025.</a:t>
            </a:fld>
            <a:endParaRPr lang="hr-HR"/>
          </a:p>
        </p:txBody>
      </p:sp>
      <p:sp>
        <p:nvSpPr>
          <p:cNvPr id="5" name="Rezervirano mjesto podnožja 4">
            <a:extLst>
              <a:ext uri="{FF2B5EF4-FFF2-40B4-BE49-F238E27FC236}">
                <a16:creationId xmlns:a16="http://schemas.microsoft.com/office/drawing/2014/main" id="{2A2A0C3D-E011-4501-BCFA-D5C4F9313729}"/>
              </a:ext>
            </a:extLst>
          </p:cNvPr>
          <p:cNvSpPr>
            <a:spLocks noGrp="1"/>
          </p:cNvSpPr>
          <p:nvPr>
            <p:ph type="ftr" sz="quarter" idx="11"/>
          </p:nvPr>
        </p:nvSpPr>
        <p:spPr/>
        <p:txBody>
          <a:bodyPr/>
          <a:lstStyle/>
          <a:p>
            <a:endParaRPr lang="hr-HR"/>
          </a:p>
        </p:txBody>
      </p:sp>
      <p:sp>
        <p:nvSpPr>
          <p:cNvPr id="6" name="Rezervirano mjesto broja slajda 5">
            <a:extLst>
              <a:ext uri="{FF2B5EF4-FFF2-40B4-BE49-F238E27FC236}">
                <a16:creationId xmlns:a16="http://schemas.microsoft.com/office/drawing/2014/main" id="{03090E3E-89FB-4455-99D5-22824F3BC19B}"/>
              </a:ext>
            </a:extLst>
          </p:cNvPr>
          <p:cNvSpPr>
            <a:spLocks noGrp="1"/>
          </p:cNvSpPr>
          <p:nvPr>
            <p:ph type="sldNum" sz="quarter" idx="12"/>
          </p:nvPr>
        </p:nvSpPr>
        <p:spPr/>
        <p:txBody>
          <a:bodyPr/>
          <a:lstStyle/>
          <a:p>
            <a:fld id="{74A74AA6-0D33-4CE2-A466-86732FB7EDAC}" type="slidenum">
              <a:rPr lang="hr-HR" smtClean="0"/>
              <a:t>‹#›</a:t>
            </a:fld>
            <a:endParaRPr lang="hr-HR"/>
          </a:p>
        </p:txBody>
      </p:sp>
    </p:spTree>
    <p:extLst>
      <p:ext uri="{BB962C8B-B14F-4D97-AF65-F5344CB8AC3E}">
        <p14:creationId xmlns:p14="http://schemas.microsoft.com/office/powerpoint/2010/main" val="20405507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Okomiti naslov i tekst">
    <p:spTree>
      <p:nvGrpSpPr>
        <p:cNvPr id="1" name=""/>
        <p:cNvGrpSpPr/>
        <p:nvPr/>
      </p:nvGrpSpPr>
      <p:grpSpPr>
        <a:xfrm>
          <a:off x="0" y="0"/>
          <a:ext cx="0" cy="0"/>
          <a:chOff x="0" y="0"/>
          <a:chExt cx="0" cy="0"/>
        </a:xfrm>
      </p:grpSpPr>
      <p:sp>
        <p:nvSpPr>
          <p:cNvPr id="2" name="Okomiti naslov 1">
            <a:extLst>
              <a:ext uri="{FF2B5EF4-FFF2-40B4-BE49-F238E27FC236}">
                <a16:creationId xmlns:a16="http://schemas.microsoft.com/office/drawing/2014/main" id="{37472754-2C1E-4257-AEDB-0BCCCB6DC98F}"/>
              </a:ext>
            </a:extLst>
          </p:cNvPr>
          <p:cNvSpPr>
            <a:spLocks noGrp="1"/>
          </p:cNvSpPr>
          <p:nvPr>
            <p:ph type="title" orient="vert"/>
          </p:nvPr>
        </p:nvSpPr>
        <p:spPr>
          <a:xfrm>
            <a:off x="8724900" y="365125"/>
            <a:ext cx="2628900" cy="5811838"/>
          </a:xfrm>
        </p:spPr>
        <p:txBody>
          <a:bodyPr vert="eaVert"/>
          <a:lstStyle/>
          <a:p>
            <a:r>
              <a:rPr lang="hr-HR"/>
              <a:t>Kliknite da biste uredili stil naslova matrice</a:t>
            </a:r>
          </a:p>
        </p:txBody>
      </p:sp>
      <p:sp>
        <p:nvSpPr>
          <p:cNvPr id="3" name="Rezervirano mjesto okomitog teksta 2">
            <a:extLst>
              <a:ext uri="{FF2B5EF4-FFF2-40B4-BE49-F238E27FC236}">
                <a16:creationId xmlns:a16="http://schemas.microsoft.com/office/drawing/2014/main" id="{6611C6CE-8B52-40AC-B108-4400EBF2317D}"/>
              </a:ext>
            </a:extLst>
          </p:cNvPr>
          <p:cNvSpPr>
            <a:spLocks noGrp="1"/>
          </p:cNvSpPr>
          <p:nvPr>
            <p:ph type="body" orient="vert" idx="1"/>
          </p:nvPr>
        </p:nvSpPr>
        <p:spPr>
          <a:xfrm>
            <a:off x="838200" y="365125"/>
            <a:ext cx="7734300" cy="5811838"/>
          </a:xfrm>
        </p:spPr>
        <p:txBody>
          <a:bodyPr vert="eaVert"/>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p>
        </p:txBody>
      </p:sp>
      <p:sp>
        <p:nvSpPr>
          <p:cNvPr id="4" name="Rezervirano mjesto datuma 3">
            <a:extLst>
              <a:ext uri="{FF2B5EF4-FFF2-40B4-BE49-F238E27FC236}">
                <a16:creationId xmlns:a16="http://schemas.microsoft.com/office/drawing/2014/main" id="{D38155DA-C325-4046-9752-FA91379D4418}"/>
              </a:ext>
            </a:extLst>
          </p:cNvPr>
          <p:cNvSpPr>
            <a:spLocks noGrp="1"/>
          </p:cNvSpPr>
          <p:nvPr>
            <p:ph type="dt" sz="half" idx="10"/>
          </p:nvPr>
        </p:nvSpPr>
        <p:spPr/>
        <p:txBody>
          <a:bodyPr/>
          <a:lstStyle/>
          <a:p>
            <a:fld id="{3E7BED40-D555-4C97-BD3B-0EA2C3F67C70}" type="datetimeFigureOut">
              <a:rPr lang="hr-HR" smtClean="0"/>
              <a:t>21.1.2025.</a:t>
            </a:fld>
            <a:endParaRPr lang="hr-HR"/>
          </a:p>
        </p:txBody>
      </p:sp>
      <p:sp>
        <p:nvSpPr>
          <p:cNvPr id="5" name="Rezervirano mjesto podnožja 4">
            <a:extLst>
              <a:ext uri="{FF2B5EF4-FFF2-40B4-BE49-F238E27FC236}">
                <a16:creationId xmlns:a16="http://schemas.microsoft.com/office/drawing/2014/main" id="{11047116-9E0D-4EC3-9BB1-58E5FCF2ADDE}"/>
              </a:ext>
            </a:extLst>
          </p:cNvPr>
          <p:cNvSpPr>
            <a:spLocks noGrp="1"/>
          </p:cNvSpPr>
          <p:nvPr>
            <p:ph type="ftr" sz="quarter" idx="11"/>
          </p:nvPr>
        </p:nvSpPr>
        <p:spPr/>
        <p:txBody>
          <a:bodyPr/>
          <a:lstStyle/>
          <a:p>
            <a:endParaRPr lang="hr-HR"/>
          </a:p>
        </p:txBody>
      </p:sp>
      <p:sp>
        <p:nvSpPr>
          <p:cNvPr id="6" name="Rezervirano mjesto broja slajda 5">
            <a:extLst>
              <a:ext uri="{FF2B5EF4-FFF2-40B4-BE49-F238E27FC236}">
                <a16:creationId xmlns:a16="http://schemas.microsoft.com/office/drawing/2014/main" id="{2179E4C3-C594-43D5-8B58-C1BBC295F16C}"/>
              </a:ext>
            </a:extLst>
          </p:cNvPr>
          <p:cNvSpPr>
            <a:spLocks noGrp="1"/>
          </p:cNvSpPr>
          <p:nvPr>
            <p:ph type="sldNum" sz="quarter" idx="12"/>
          </p:nvPr>
        </p:nvSpPr>
        <p:spPr/>
        <p:txBody>
          <a:bodyPr/>
          <a:lstStyle/>
          <a:p>
            <a:fld id="{74A74AA6-0D33-4CE2-A466-86732FB7EDAC}" type="slidenum">
              <a:rPr lang="hr-HR" smtClean="0"/>
              <a:t>‹#›</a:t>
            </a:fld>
            <a:endParaRPr lang="hr-HR"/>
          </a:p>
        </p:txBody>
      </p:sp>
    </p:spTree>
    <p:extLst>
      <p:ext uri="{BB962C8B-B14F-4D97-AF65-F5344CB8AC3E}">
        <p14:creationId xmlns:p14="http://schemas.microsoft.com/office/powerpoint/2010/main" val="22357825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 sadržaj">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FE93CC3F-587D-4FB7-A683-3F13B232B724}"/>
              </a:ext>
            </a:extLst>
          </p:cNvPr>
          <p:cNvSpPr>
            <a:spLocks noGrp="1"/>
          </p:cNvSpPr>
          <p:nvPr>
            <p:ph type="title"/>
          </p:nvPr>
        </p:nvSpPr>
        <p:spPr/>
        <p:txBody>
          <a:bodyPr/>
          <a:lstStyle/>
          <a:p>
            <a:r>
              <a:rPr lang="hr-HR"/>
              <a:t>Kliknite da biste uredili stil naslova matrice</a:t>
            </a:r>
          </a:p>
        </p:txBody>
      </p:sp>
      <p:sp>
        <p:nvSpPr>
          <p:cNvPr id="3" name="Rezervirano mjesto sadržaja 2">
            <a:extLst>
              <a:ext uri="{FF2B5EF4-FFF2-40B4-BE49-F238E27FC236}">
                <a16:creationId xmlns:a16="http://schemas.microsoft.com/office/drawing/2014/main" id="{758DAFBC-A418-4D54-A7CB-9F0ED8D87C70}"/>
              </a:ext>
            </a:extLst>
          </p:cNvPr>
          <p:cNvSpPr>
            <a:spLocks noGrp="1"/>
          </p:cNvSpPr>
          <p:nvPr>
            <p:ph idx="1"/>
          </p:nvPr>
        </p:nvSpPr>
        <p:spPr/>
        <p:txBody>
          <a:bodyPr/>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p>
        </p:txBody>
      </p:sp>
      <p:sp>
        <p:nvSpPr>
          <p:cNvPr id="4" name="Rezervirano mjesto datuma 3">
            <a:extLst>
              <a:ext uri="{FF2B5EF4-FFF2-40B4-BE49-F238E27FC236}">
                <a16:creationId xmlns:a16="http://schemas.microsoft.com/office/drawing/2014/main" id="{5208C186-8AB9-44E9-A44E-7D68FA3B7653}"/>
              </a:ext>
            </a:extLst>
          </p:cNvPr>
          <p:cNvSpPr>
            <a:spLocks noGrp="1"/>
          </p:cNvSpPr>
          <p:nvPr>
            <p:ph type="dt" sz="half" idx="10"/>
          </p:nvPr>
        </p:nvSpPr>
        <p:spPr/>
        <p:txBody>
          <a:bodyPr/>
          <a:lstStyle/>
          <a:p>
            <a:fld id="{3E7BED40-D555-4C97-BD3B-0EA2C3F67C70}" type="datetimeFigureOut">
              <a:rPr lang="hr-HR" smtClean="0"/>
              <a:t>21.1.2025.</a:t>
            </a:fld>
            <a:endParaRPr lang="hr-HR"/>
          </a:p>
        </p:txBody>
      </p:sp>
      <p:sp>
        <p:nvSpPr>
          <p:cNvPr id="5" name="Rezervirano mjesto podnožja 4">
            <a:extLst>
              <a:ext uri="{FF2B5EF4-FFF2-40B4-BE49-F238E27FC236}">
                <a16:creationId xmlns:a16="http://schemas.microsoft.com/office/drawing/2014/main" id="{1AABF825-C21B-4C72-A2E5-C1AEB7BBF7D8}"/>
              </a:ext>
            </a:extLst>
          </p:cNvPr>
          <p:cNvSpPr>
            <a:spLocks noGrp="1"/>
          </p:cNvSpPr>
          <p:nvPr>
            <p:ph type="ftr" sz="quarter" idx="11"/>
          </p:nvPr>
        </p:nvSpPr>
        <p:spPr/>
        <p:txBody>
          <a:bodyPr/>
          <a:lstStyle/>
          <a:p>
            <a:endParaRPr lang="hr-HR"/>
          </a:p>
        </p:txBody>
      </p:sp>
      <p:sp>
        <p:nvSpPr>
          <p:cNvPr id="6" name="Rezervirano mjesto broja slajda 5">
            <a:extLst>
              <a:ext uri="{FF2B5EF4-FFF2-40B4-BE49-F238E27FC236}">
                <a16:creationId xmlns:a16="http://schemas.microsoft.com/office/drawing/2014/main" id="{AF27C1C1-6D26-4A5E-A1A2-1F1D18763F90}"/>
              </a:ext>
            </a:extLst>
          </p:cNvPr>
          <p:cNvSpPr>
            <a:spLocks noGrp="1"/>
          </p:cNvSpPr>
          <p:nvPr>
            <p:ph type="sldNum" sz="quarter" idx="12"/>
          </p:nvPr>
        </p:nvSpPr>
        <p:spPr/>
        <p:txBody>
          <a:bodyPr/>
          <a:lstStyle/>
          <a:p>
            <a:fld id="{74A74AA6-0D33-4CE2-A466-86732FB7EDAC}" type="slidenum">
              <a:rPr lang="hr-HR" smtClean="0"/>
              <a:t>‹#›</a:t>
            </a:fld>
            <a:endParaRPr lang="hr-HR"/>
          </a:p>
        </p:txBody>
      </p:sp>
    </p:spTree>
    <p:extLst>
      <p:ext uri="{BB962C8B-B14F-4D97-AF65-F5344CB8AC3E}">
        <p14:creationId xmlns:p14="http://schemas.microsoft.com/office/powerpoint/2010/main" val="31630485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aglavlje sekcije">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B174734E-5BA5-4BE0-9FC6-0B287240E84E}"/>
              </a:ext>
            </a:extLst>
          </p:cNvPr>
          <p:cNvSpPr>
            <a:spLocks noGrp="1"/>
          </p:cNvSpPr>
          <p:nvPr>
            <p:ph type="title"/>
          </p:nvPr>
        </p:nvSpPr>
        <p:spPr>
          <a:xfrm>
            <a:off x="831850" y="1709738"/>
            <a:ext cx="10515600" cy="2852737"/>
          </a:xfrm>
        </p:spPr>
        <p:txBody>
          <a:bodyPr anchor="b"/>
          <a:lstStyle>
            <a:lvl1pPr>
              <a:defRPr sz="6000"/>
            </a:lvl1pPr>
          </a:lstStyle>
          <a:p>
            <a:r>
              <a:rPr lang="hr-HR"/>
              <a:t>Kliknite da biste uredili stil naslova matrice</a:t>
            </a:r>
          </a:p>
        </p:txBody>
      </p:sp>
      <p:sp>
        <p:nvSpPr>
          <p:cNvPr id="3" name="Rezervirano mjesto teksta 2">
            <a:extLst>
              <a:ext uri="{FF2B5EF4-FFF2-40B4-BE49-F238E27FC236}">
                <a16:creationId xmlns:a16="http://schemas.microsoft.com/office/drawing/2014/main" id="{CE1194C8-94AC-4E21-9BC9-B471C2BF4CE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r-HR"/>
              <a:t>Kliknite da biste uredili matrice</a:t>
            </a:r>
          </a:p>
        </p:txBody>
      </p:sp>
      <p:sp>
        <p:nvSpPr>
          <p:cNvPr id="4" name="Rezervirano mjesto datuma 3">
            <a:extLst>
              <a:ext uri="{FF2B5EF4-FFF2-40B4-BE49-F238E27FC236}">
                <a16:creationId xmlns:a16="http://schemas.microsoft.com/office/drawing/2014/main" id="{FDFEB682-9B4F-41DD-AC95-F19C5837A2C3}"/>
              </a:ext>
            </a:extLst>
          </p:cNvPr>
          <p:cNvSpPr>
            <a:spLocks noGrp="1"/>
          </p:cNvSpPr>
          <p:nvPr>
            <p:ph type="dt" sz="half" idx="10"/>
          </p:nvPr>
        </p:nvSpPr>
        <p:spPr/>
        <p:txBody>
          <a:bodyPr/>
          <a:lstStyle/>
          <a:p>
            <a:fld id="{3E7BED40-D555-4C97-BD3B-0EA2C3F67C70}" type="datetimeFigureOut">
              <a:rPr lang="hr-HR" smtClean="0"/>
              <a:t>21.1.2025.</a:t>
            </a:fld>
            <a:endParaRPr lang="hr-HR"/>
          </a:p>
        </p:txBody>
      </p:sp>
      <p:sp>
        <p:nvSpPr>
          <p:cNvPr id="5" name="Rezervirano mjesto podnožja 4">
            <a:extLst>
              <a:ext uri="{FF2B5EF4-FFF2-40B4-BE49-F238E27FC236}">
                <a16:creationId xmlns:a16="http://schemas.microsoft.com/office/drawing/2014/main" id="{C27F7C30-A0ED-4660-9BDD-4850ED9AF5C0}"/>
              </a:ext>
            </a:extLst>
          </p:cNvPr>
          <p:cNvSpPr>
            <a:spLocks noGrp="1"/>
          </p:cNvSpPr>
          <p:nvPr>
            <p:ph type="ftr" sz="quarter" idx="11"/>
          </p:nvPr>
        </p:nvSpPr>
        <p:spPr/>
        <p:txBody>
          <a:bodyPr/>
          <a:lstStyle/>
          <a:p>
            <a:endParaRPr lang="hr-HR"/>
          </a:p>
        </p:txBody>
      </p:sp>
      <p:sp>
        <p:nvSpPr>
          <p:cNvPr id="6" name="Rezervirano mjesto broja slajda 5">
            <a:extLst>
              <a:ext uri="{FF2B5EF4-FFF2-40B4-BE49-F238E27FC236}">
                <a16:creationId xmlns:a16="http://schemas.microsoft.com/office/drawing/2014/main" id="{CE26697A-9170-4C3E-962B-EAA6AC6FD2D1}"/>
              </a:ext>
            </a:extLst>
          </p:cNvPr>
          <p:cNvSpPr>
            <a:spLocks noGrp="1"/>
          </p:cNvSpPr>
          <p:nvPr>
            <p:ph type="sldNum" sz="quarter" idx="12"/>
          </p:nvPr>
        </p:nvSpPr>
        <p:spPr/>
        <p:txBody>
          <a:bodyPr/>
          <a:lstStyle/>
          <a:p>
            <a:fld id="{74A74AA6-0D33-4CE2-A466-86732FB7EDAC}" type="slidenum">
              <a:rPr lang="hr-HR" smtClean="0"/>
              <a:t>‹#›</a:t>
            </a:fld>
            <a:endParaRPr lang="hr-HR"/>
          </a:p>
        </p:txBody>
      </p:sp>
    </p:spTree>
    <p:extLst>
      <p:ext uri="{BB962C8B-B14F-4D97-AF65-F5344CB8AC3E}">
        <p14:creationId xmlns:p14="http://schemas.microsoft.com/office/powerpoint/2010/main" val="8341820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sadržaj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9A26B8E8-5A53-4B46-BCE9-3CB867B4994C}"/>
              </a:ext>
            </a:extLst>
          </p:cNvPr>
          <p:cNvSpPr>
            <a:spLocks noGrp="1"/>
          </p:cNvSpPr>
          <p:nvPr>
            <p:ph type="title"/>
          </p:nvPr>
        </p:nvSpPr>
        <p:spPr/>
        <p:txBody>
          <a:bodyPr/>
          <a:lstStyle/>
          <a:p>
            <a:r>
              <a:rPr lang="hr-HR"/>
              <a:t>Kliknite da biste uredili stil naslova matrice</a:t>
            </a:r>
          </a:p>
        </p:txBody>
      </p:sp>
      <p:sp>
        <p:nvSpPr>
          <p:cNvPr id="3" name="Rezervirano mjesto sadržaja 2">
            <a:extLst>
              <a:ext uri="{FF2B5EF4-FFF2-40B4-BE49-F238E27FC236}">
                <a16:creationId xmlns:a16="http://schemas.microsoft.com/office/drawing/2014/main" id="{90C07A0E-E094-4BD6-B6B7-02A9127D8EA6}"/>
              </a:ext>
            </a:extLst>
          </p:cNvPr>
          <p:cNvSpPr>
            <a:spLocks noGrp="1"/>
          </p:cNvSpPr>
          <p:nvPr>
            <p:ph sz="half" idx="1"/>
          </p:nvPr>
        </p:nvSpPr>
        <p:spPr>
          <a:xfrm>
            <a:off x="838200" y="1825625"/>
            <a:ext cx="5181600" cy="4351338"/>
          </a:xfrm>
        </p:spPr>
        <p:txBody>
          <a:bodyPr/>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p>
        </p:txBody>
      </p:sp>
      <p:sp>
        <p:nvSpPr>
          <p:cNvPr id="4" name="Rezervirano mjesto sadržaja 3">
            <a:extLst>
              <a:ext uri="{FF2B5EF4-FFF2-40B4-BE49-F238E27FC236}">
                <a16:creationId xmlns:a16="http://schemas.microsoft.com/office/drawing/2014/main" id="{C1A0EB32-E337-4A99-BD13-A95F39D415A7}"/>
              </a:ext>
            </a:extLst>
          </p:cNvPr>
          <p:cNvSpPr>
            <a:spLocks noGrp="1"/>
          </p:cNvSpPr>
          <p:nvPr>
            <p:ph sz="half" idx="2"/>
          </p:nvPr>
        </p:nvSpPr>
        <p:spPr>
          <a:xfrm>
            <a:off x="6172200" y="1825625"/>
            <a:ext cx="5181600" cy="4351338"/>
          </a:xfrm>
        </p:spPr>
        <p:txBody>
          <a:bodyPr/>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p>
        </p:txBody>
      </p:sp>
      <p:sp>
        <p:nvSpPr>
          <p:cNvPr id="5" name="Rezervirano mjesto datuma 4">
            <a:extLst>
              <a:ext uri="{FF2B5EF4-FFF2-40B4-BE49-F238E27FC236}">
                <a16:creationId xmlns:a16="http://schemas.microsoft.com/office/drawing/2014/main" id="{4D9EFE31-FBDE-401B-A8DA-FA9BD84CC151}"/>
              </a:ext>
            </a:extLst>
          </p:cNvPr>
          <p:cNvSpPr>
            <a:spLocks noGrp="1"/>
          </p:cNvSpPr>
          <p:nvPr>
            <p:ph type="dt" sz="half" idx="10"/>
          </p:nvPr>
        </p:nvSpPr>
        <p:spPr/>
        <p:txBody>
          <a:bodyPr/>
          <a:lstStyle/>
          <a:p>
            <a:fld id="{3E7BED40-D555-4C97-BD3B-0EA2C3F67C70}" type="datetimeFigureOut">
              <a:rPr lang="hr-HR" smtClean="0"/>
              <a:t>21.1.2025.</a:t>
            </a:fld>
            <a:endParaRPr lang="hr-HR"/>
          </a:p>
        </p:txBody>
      </p:sp>
      <p:sp>
        <p:nvSpPr>
          <p:cNvPr id="6" name="Rezervirano mjesto podnožja 5">
            <a:extLst>
              <a:ext uri="{FF2B5EF4-FFF2-40B4-BE49-F238E27FC236}">
                <a16:creationId xmlns:a16="http://schemas.microsoft.com/office/drawing/2014/main" id="{575074A2-93F5-4FB5-8265-970885A65042}"/>
              </a:ext>
            </a:extLst>
          </p:cNvPr>
          <p:cNvSpPr>
            <a:spLocks noGrp="1"/>
          </p:cNvSpPr>
          <p:nvPr>
            <p:ph type="ftr" sz="quarter" idx="11"/>
          </p:nvPr>
        </p:nvSpPr>
        <p:spPr/>
        <p:txBody>
          <a:bodyPr/>
          <a:lstStyle/>
          <a:p>
            <a:endParaRPr lang="hr-HR"/>
          </a:p>
        </p:txBody>
      </p:sp>
      <p:sp>
        <p:nvSpPr>
          <p:cNvPr id="7" name="Rezervirano mjesto broja slajda 6">
            <a:extLst>
              <a:ext uri="{FF2B5EF4-FFF2-40B4-BE49-F238E27FC236}">
                <a16:creationId xmlns:a16="http://schemas.microsoft.com/office/drawing/2014/main" id="{990AD685-9DE8-4B04-A65F-4D0128050AFB}"/>
              </a:ext>
            </a:extLst>
          </p:cNvPr>
          <p:cNvSpPr>
            <a:spLocks noGrp="1"/>
          </p:cNvSpPr>
          <p:nvPr>
            <p:ph type="sldNum" sz="quarter" idx="12"/>
          </p:nvPr>
        </p:nvSpPr>
        <p:spPr/>
        <p:txBody>
          <a:bodyPr/>
          <a:lstStyle/>
          <a:p>
            <a:fld id="{74A74AA6-0D33-4CE2-A466-86732FB7EDAC}" type="slidenum">
              <a:rPr lang="hr-HR" smtClean="0"/>
              <a:t>‹#›</a:t>
            </a:fld>
            <a:endParaRPr lang="hr-HR"/>
          </a:p>
        </p:txBody>
      </p:sp>
    </p:spTree>
    <p:extLst>
      <p:ext uri="{BB962C8B-B14F-4D97-AF65-F5344CB8AC3E}">
        <p14:creationId xmlns:p14="http://schemas.microsoft.com/office/powerpoint/2010/main" val="34946320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Usporedb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5073EF57-915D-451B-B152-39742237B8B3}"/>
              </a:ext>
            </a:extLst>
          </p:cNvPr>
          <p:cNvSpPr>
            <a:spLocks noGrp="1"/>
          </p:cNvSpPr>
          <p:nvPr>
            <p:ph type="title"/>
          </p:nvPr>
        </p:nvSpPr>
        <p:spPr>
          <a:xfrm>
            <a:off x="839788" y="365125"/>
            <a:ext cx="10515600" cy="1325563"/>
          </a:xfrm>
        </p:spPr>
        <p:txBody>
          <a:bodyPr/>
          <a:lstStyle/>
          <a:p>
            <a:r>
              <a:rPr lang="hr-HR"/>
              <a:t>Kliknite da biste uredili stil naslova matrice</a:t>
            </a:r>
          </a:p>
        </p:txBody>
      </p:sp>
      <p:sp>
        <p:nvSpPr>
          <p:cNvPr id="3" name="Rezervirano mjesto teksta 2">
            <a:extLst>
              <a:ext uri="{FF2B5EF4-FFF2-40B4-BE49-F238E27FC236}">
                <a16:creationId xmlns:a16="http://schemas.microsoft.com/office/drawing/2014/main" id="{D5F24C0C-7B02-4860-A187-25C57F38803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r-HR"/>
              <a:t>Kliknite da biste uredili matrice</a:t>
            </a:r>
          </a:p>
        </p:txBody>
      </p:sp>
      <p:sp>
        <p:nvSpPr>
          <p:cNvPr id="4" name="Rezervirano mjesto sadržaja 3">
            <a:extLst>
              <a:ext uri="{FF2B5EF4-FFF2-40B4-BE49-F238E27FC236}">
                <a16:creationId xmlns:a16="http://schemas.microsoft.com/office/drawing/2014/main" id="{9C4F8A55-3772-443A-B122-D8037F6F026D}"/>
              </a:ext>
            </a:extLst>
          </p:cNvPr>
          <p:cNvSpPr>
            <a:spLocks noGrp="1"/>
          </p:cNvSpPr>
          <p:nvPr>
            <p:ph sz="half" idx="2"/>
          </p:nvPr>
        </p:nvSpPr>
        <p:spPr>
          <a:xfrm>
            <a:off x="839788" y="2505075"/>
            <a:ext cx="5157787" cy="3684588"/>
          </a:xfrm>
        </p:spPr>
        <p:txBody>
          <a:bodyPr/>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p>
        </p:txBody>
      </p:sp>
      <p:sp>
        <p:nvSpPr>
          <p:cNvPr id="5" name="Rezervirano mjesto teksta 4">
            <a:extLst>
              <a:ext uri="{FF2B5EF4-FFF2-40B4-BE49-F238E27FC236}">
                <a16:creationId xmlns:a16="http://schemas.microsoft.com/office/drawing/2014/main" id="{F50D1576-1B28-42DB-BBE3-96166ADE059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r-HR"/>
              <a:t>Kliknite da biste uredili matrice</a:t>
            </a:r>
          </a:p>
        </p:txBody>
      </p:sp>
      <p:sp>
        <p:nvSpPr>
          <p:cNvPr id="6" name="Rezervirano mjesto sadržaja 5">
            <a:extLst>
              <a:ext uri="{FF2B5EF4-FFF2-40B4-BE49-F238E27FC236}">
                <a16:creationId xmlns:a16="http://schemas.microsoft.com/office/drawing/2014/main" id="{52E3774A-D92C-4EA3-AA96-ACAAB2E4E546}"/>
              </a:ext>
            </a:extLst>
          </p:cNvPr>
          <p:cNvSpPr>
            <a:spLocks noGrp="1"/>
          </p:cNvSpPr>
          <p:nvPr>
            <p:ph sz="quarter" idx="4"/>
          </p:nvPr>
        </p:nvSpPr>
        <p:spPr>
          <a:xfrm>
            <a:off x="6172200" y="2505075"/>
            <a:ext cx="5183188" cy="3684588"/>
          </a:xfrm>
        </p:spPr>
        <p:txBody>
          <a:bodyPr/>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p>
        </p:txBody>
      </p:sp>
      <p:sp>
        <p:nvSpPr>
          <p:cNvPr id="7" name="Rezervirano mjesto datuma 6">
            <a:extLst>
              <a:ext uri="{FF2B5EF4-FFF2-40B4-BE49-F238E27FC236}">
                <a16:creationId xmlns:a16="http://schemas.microsoft.com/office/drawing/2014/main" id="{480C8BCF-75C7-47DF-925B-69E555DCD12D}"/>
              </a:ext>
            </a:extLst>
          </p:cNvPr>
          <p:cNvSpPr>
            <a:spLocks noGrp="1"/>
          </p:cNvSpPr>
          <p:nvPr>
            <p:ph type="dt" sz="half" idx="10"/>
          </p:nvPr>
        </p:nvSpPr>
        <p:spPr/>
        <p:txBody>
          <a:bodyPr/>
          <a:lstStyle/>
          <a:p>
            <a:fld id="{3E7BED40-D555-4C97-BD3B-0EA2C3F67C70}" type="datetimeFigureOut">
              <a:rPr lang="hr-HR" smtClean="0"/>
              <a:t>21.1.2025.</a:t>
            </a:fld>
            <a:endParaRPr lang="hr-HR"/>
          </a:p>
        </p:txBody>
      </p:sp>
      <p:sp>
        <p:nvSpPr>
          <p:cNvPr id="8" name="Rezervirano mjesto podnožja 7">
            <a:extLst>
              <a:ext uri="{FF2B5EF4-FFF2-40B4-BE49-F238E27FC236}">
                <a16:creationId xmlns:a16="http://schemas.microsoft.com/office/drawing/2014/main" id="{885E8CF0-9222-450E-B20E-EB7D6E1BBD42}"/>
              </a:ext>
            </a:extLst>
          </p:cNvPr>
          <p:cNvSpPr>
            <a:spLocks noGrp="1"/>
          </p:cNvSpPr>
          <p:nvPr>
            <p:ph type="ftr" sz="quarter" idx="11"/>
          </p:nvPr>
        </p:nvSpPr>
        <p:spPr/>
        <p:txBody>
          <a:bodyPr/>
          <a:lstStyle/>
          <a:p>
            <a:endParaRPr lang="hr-HR"/>
          </a:p>
        </p:txBody>
      </p:sp>
      <p:sp>
        <p:nvSpPr>
          <p:cNvPr id="9" name="Rezervirano mjesto broja slajda 8">
            <a:extLst>
              <a:ext uri="{FF2B5EF4-FFF2-40B4-BE49-F238E27FC236}">
                <a16:creationId xmlns:a16="http://schemas.microsoft.com/office/drawing/2014/main" id="{003637A3-CE9D-478C-87E1-7B59E331ED75}"/>
              </a:ext>
            </a:extLst>
          </p:cNvPr>
          <p:cNvSpPr>
            <a:spLocks noGrp="1"/>
          </p:cNvSpPr>
          <p:nvPr>
            <p:ph type="sldNum" sz="quarter" idx="12"/>
          </p:nvPr>
        </p:nvSpPr>
        <p:spPr/>
        <p:txBody>
          <a:bodyPr/>
          <a:lstStyle/>
          <a:p>
            <a:fld id="{74A74AA6-0D33-4CE2-A466-86732FB7EDAC}" type="slidenum">
              <a:rPr lang="hr-HR" smtClean="0"/>
              <a:t>‹#›</a:t>
            </a:fld>
            <a:endParaRPr lang="hr-HR"/>
          </a:p>
        </p:txBody>
      </p:sp>
    </p:spTree>
    <p:extLst>
      <p:ext uri="{BB962C8B-B14F-4D97-AF65-F5344CB8AC3E}">
        <p14:creationId xmlns:p14="http://schemas.microsoft.com/office/powerpoint/2010/main" val="784474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BD921978-E5E1-4640-BDD1-5EAE254BBC26}"/>
              </a:ext>
            </a:extLst>
          </p:cNvPr>
          <p:cNvSpPr>
            <a:spLocks noGrp="1"/>
          </p:cNvSpPr>
          <p:nvPr>
            <p:ph type="title"/>
          </p:nvPr>
        </p:nvSpPr>
        <p:spPr/>
        <p:txBody>
          <a:bodyPr/>
          <a:lstStyle/>
          <a:p>
            <a:r>
              <a:rPr lang="hr-HR"/>
              <a:t>Kliknite da biste uredili stil naslova matrice</a:t>
            </a:r>
          </a:p>
        </p:txBody>
      </p:sp>
      <p:sp>
        <p:nvSpPr>
          <p:cNvPr id="3" name="Rezervirano mjesto datuma 2">
            <a:extLst>
              <a:ext uri="{FF2B5EF4-FFF2-40B4-BE49-F238E27FC236}">
                <a16:creationId xmlns:a16="http://schemas.microsoft.com/office/drawing/2014/main" id="{F595129D-4C92-4699-859B-21567B894CB9}"/>
              </a:ext>
            </a:extLst>
          </p:cNvPr>
          <p:cNvSpPr>
            <a:spLocks noGrp="1"/>
          </p:cNvSpPr>
          <p:nvPr>
            <p:ph type="dt" sz="half" idx="10"/>
          </p:nvPr>
        </p:nvSpPr>
        <p:spPr/>
        <p:txBody>
          <a:bodyPr/>
          <a:lstStyle/>
          <a:p>
            <a:fld id="{3E7BED40-D555-4C97-BD3B-0EA2C3F67C70}" type="datetimeFigureOut">
              <a:rPr lang="hr-HR" smtClean="0"/>
              <a:t>21.1.2025.</a:t>
            </a:fld>
            <a:endParaRPr lang="hr-HR"/>
          </a:p>
        </p:txBody>
      </p:sp>
      <p:sp>
        <p:nvSpPr>
          <p:cNvPr id="4" name="Rezervirano mjesto podnožja 3">
            <a:extLst>
              <a:ext uri="{FF2B5EF4-FFF2-40B4-BE49-F238E27FC236}">
                <a16:creationId xmlns:a16="http://schemas.microsoft.com/office/drawing/2014/main" id="{D01E693F-8BC2-4B53-946A-9F29A951A726}"/>
              </a:ext>
            </a:extLst>
          </p:cNvPr>
          <p:cNvSpPr>
            <a:spLocks noGrp="1"/>
          </p:cNvSpPr>
          <p:nvPr>
            <p:ph type="ftr" sz="quarter" idx="11"/>
          </p:nvPr>
        </p:nvSpPr>
        <p:spPr/>
        <p:txBody>
          <a:bodyPr/>
          <a:lstStyle/>
          <a:p>
            <a:endParaRPr lang="hr-HR"/>
          </a:p>
        </p:txBody>
      </p:sp>
      <p:sp>
        <p:nvSpPr>
          <p:cNvPr id="5" name="Rezervirano mjesto broja slajda 4">
            <a:extLst>
              <a:ext uri="{FF2B5EF4-FFF2-40B4-BE49-F238E27FC236}">
                <a16:creationId xmlns:a16="http://schemas.microsoft.com/office/drawing/2014/main" id="{5418C6C8-7845-4F72-92A0-6944D9080B09}"/>
              </a:ext>
            </a:extLst>
          </p:cNvPr>
          <p:cNvSpPr>
            <a:spLocks noGrp="1"/>
          </p:cNvSpPr>
          <p:nvPr>
            <p:ph type="sldNum" sz="quarter" idx="12"/>
          </p:nvPr>
        </p:nvSpPr>
        <p:spPr/>
        <p:txBody>
          <a:bodyPr/>
          <a:lstStyle/>
          <a:p>
            <a:fld id="{74A74AA6-0D33-4CE2-A466-86732FB7EDAC}" type="slidenum">
              <a:rPr lang="hr-HR" smtClean="0"/>
              <a:t>‹#›</a:t>
            </a:fld>
            <a:endParaRPr lang="hr-HR"/>
          </a:p>
        </p:txBody>
      </p:sp>
    </p:spTree>
    <p:extLst>
      <p:ext uri="{BB962C8B-B14F-4D97-AF65-F5344CB8AC3E}">
        <p14:creationId xmlns:p14="http://schemas.microsoft.com/office/powerpoint/2010/main" val="229648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no">
    <p:spTree>
      <p:nvGrpSpPr>
        <p:cNvPr id="1" name=""/>
        <p:cNvGrpSpPr/>
        <p:nvPr/>
      </p:nvGrpSpPr>
      <p:grpSpPr>
        <a:xfrm>
          <a:off x="0" y="0"/>
          <a:ext cx="0" cy="0"/>
          <a:chOff x="0" y="0"/>
          <a:chExt cx="0" cy="0"/>
        </a:xfrm>
      </p:grpSpPr>
      <p:sp>
        <p:nvSpPr>
          <p:cNvPr id="2" name="Rezervirano mjesto datuma 1">
            <a:extLst>
              <a:ext uri="{FF2B5EF4-FFF2-40B4-BE49-F238E27FC236}">
                <a16:creationId xmlns:a16="http://schemas.microsoft.com/office/drawing/2014/main" id="{2D4495D6-A0B3-4FDA-B4B3-0CB4E579F820}"/>
              </a:ext>
            </a:extLst>
          </p:cNvPr>
          <p:cNvSpPr>
            <a:spLocks noGrp="1"/>
          </p:cNvSpPr>
          <p:nvPr>
            <p:ph type="dt" sz="half" idx="10"/>
          </p:nvPr>
        </p:nvSpPr>
        <p:spPr/>
        <p:txBody>
          <a:bodyPr/>
          <a:lstStyle/>
          <a:p>
            <a:fld id="{3E7BED40-D555-4C97-BD3B-0EA2C3F67C70}" type="datetimeFigureOut">
              <a:rPr lang="hr-HR" smtClean="0"/>
              <a:t>21.1.2025.</a:t>
            </a:fld>
            <a:endParaRPr lang="hr-HR"/>
          </a:p>
        </p:txBody>
      </p:sp>
      <p:sp>
        <p:nvSpPr>
          <p:cNvPr id="3" name="Rezervirano mjesto podnožja 2">
            <a:extLst>
              <a:ext uri="{FF2B5EF4-FFF2-40B4-BE49-F238E27FC236}">
                <a16:creationId xmlns:a16="http://schemas.microsoft.com/office/drawing/2014/main" id="{961735D9-22D0-446F-BDC0-B12DFF852F96}"/>
              </a:ext>
            </a:extLst>
          </p:cNvPr>
          <p:cNvSpPr>
            <a:spLocks noGrp="1"/>
          </p:cNvSpPr>
          <p:nvPr>
            <p:ph type="ftr" sz="quarter" idx="11"/>
          </p:nvPr>
        </p:nvSpPr>
        <p:spPr/>
        <p:txBody>
          <a:bodyPr/>
          <a:lstStyle/>
          <a:p>
            <a:endParaRPr lang="hr-HR"/>
          </a:p>
        </p:txBody>
      </p:sp>
      <p:sp>
        <p:nvSpPr>
          <p:cNvPr id="4" name="Rezervirano mjesto broja slajda 3">
            <a:extLst>
              <a:ext uri="{FF2B5EF4-FFF2-40B4-BE49-F238E27FC236}">
                <a16:creationId xmlns:a16="http://schemas.microsoft.com/office/drawing/2014/main" id="{18DB4699-FAA2-4DC9-8019-891763F3F3B5}"/>
              </a:ext>
            </a:extLst>
          </p:cNvPr>
          <p:cNvSpPr>
            <a:spLocks noGrp="1"/>
          </p:cNvSpPr>
          <p:nvPr>
            <p:ph type="sldNum" sz="quarter" idx="12"/>
          </p:nvPr>
        </p:nvSpPr>
        <p:spPr/>
        <p:txBody>
          <a:bodyPr/>
          <a:lstStyle/>
          <a:p>
            <a:fld id="{74A74AA6-0D33-4CE2-A466-86732FB7EDAC}" type="slidenum">
              <a:rPr lang="hr-HR" smtClean="0"/>
              <a:t>‹#›</a:t>
            </a:fld>
            <a:endParaRPr lang="hr-HR"/>
          </a:p>
        </p:txBody>
      </p:sp>
    </p:spTree>
    <p:extLst>
      <p:ext uri="{BB962C8B-B14F-4D97-AF65-F5344CB8AC3E}">
        <p14:creationId xmlns:p14="http://schemas.microsoft.com/office/powerpoint/2010/main" val="16040007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Sadržaj s opisom">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B55EDAF9-AFCF-4309-B121-370A1F4F63C8}"/>
              </a:ext>
            </a:extLst>
          </p:cNvPr>
          <p:cNvSpPr>
            <a:spLocks noGrp="1"/>
          </p:cNvSpPr>
          <p:nvPr>
            <p:ph type="title"/>
          </p:nvPr>
        </p:nvSpPr>
        <p:spPr>
          <a:xfrm>
            <a:off x="839788" y="457200"/>
            <a:ext cx="3932237" cy="1600200"/>
          </a:xfrm>
        </p:spPr>
        <p:txBody>
          <a:bodyPr anchor="b"/>
          <a:lstStyle>
            <a:lvl1pPr>
              <a:defRPr sz="3200"/>
            </a:lvl1pPr>
          </a:lstStyle>
          <a:p>
            <a:r>
              <a:rPr lang="hr-HR"/>
              <a:t>Kliknite da biste uredili stil naslova matrice</a:t>
            </a:r>
          </a:p>
        </p:txBody>
      </p:sp>
      <p:sp>
        <p:nvSpPr>
          <p:cNvPr id="3" name="Rezervirano mjesto sadržaja 2">
            <a:extLst>
              <a:ext uri="{FF2B5EF4-FFF2-40B4-BE49-F238E27FC236}">
                <a16:creationId xmlns:a16="http://schemas.microsoft.com/office/drawing/2014/main" id="{07B6E367-BBB5-4962-9F94-3E1727C9E1B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p>
        </p:txBody>
      </p:sp>
      <p:sp>
        <p:nvSpPr>
          <p:cNvPr id="4" name="Rezervirano mjesto teksta 3">
            <a:extLst>
              <a:ext uri="{FF2B5EF4-FFF2-40B4-BE49-F238E27FC236}">
                <a16:creationId xmlns:a16="http://schemas.microsoft.com/office/drawing/2014/main" id="{7AD5032A-9328-47AD-9FC8-5F3D6FE82F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r-HR"/>
              <a:t>Kliknite da biste uredili matrice</a:t>
            </a:r>
          </a:p>
        </p:txBody>
      </p:sp>
      <p:sp>
        <p:nvSpPr>
          <p:cNvPr id="5" name="Rezervirano mjesto datuma 4">
            <a:extLst>
              <a:ext uri="{FF2B5EF4-FFF2-40B4-BE49-F238E27FC236}">
                <a16:creationId xmlns:a16="http://schemas.microsoft.com/office/drawing/2014/main" id="{EC8A6A7B-6206-47D8-B387-2F57773526A1}"/>
              </a:ext>
            </a:extLst>
          </p:cNvPr>
          <p:cNvSpPr>
            <a:spLocks noGrp="1"/>
          </p:cNvSpPr>
          <p:nvPr>
            <p:ph type="dt" sz="half" idx="10"/>
          </p:nvPr>
        </p:nvSpPr>
        <p:spPr/>
        <p:txBody>
          <a:bodyPr/>
          <a:lstStyle/>
          <a:p>
            <a:fld id="{3E7BED40-D555-4C97-BD3B-0EA2C3F67C70}" type="datetimeFigureOut">
              <a:rPr lang="hr-HR" smtClean="0"/>
              <a:t>21.1.2025.</a:t>
            </a:fld>
            <a:endParaRPr lang="hr-HR"/>
          </a:p>
        </p:txBody>
      </p:sp>
      <p:sp>
        <p:nvSpPr>
          <p:cNvPr id="6" name="Rezervirano mjesto podnožja 5">
            <a:extLst>
              <a:ext uri="{FF2B5EF4-FFF2-40B4-BE49-F238E27FC236}">
                <a16:creationId xmlns:a16="http://schemas.microsoft.com/office/drawing/2014/main" id="{C31920A1-78B9-47C5-8558-6064B15DB60E}"/>
              </a:ext>
            </a:extLst>
          </p:cNvPr>
          <p:cNvSpPr>
            <a:spLocks noGrp="1"/>
          </p:cNvSpPr>
          <p:nvPr>
            <p:ph type="ftr" sz="quarter" idx="11"/>
          </p:nvPr>
        </p:nvSpPr>
        <p:spPr/>
        <p:txBody>
          <a:bodyPr/>
          <a:lstStyle/>
          <a:p>
            <a:endParaRPr lang="hr-HR"/>
          </a:p>
        </p:txBody>
      </p:sp>
      <p:sp>
        <p:nvSpPr>
          <p:cNvPr id="7" name="Rezervirano mjesto broja slajda 6">
            <a:extLst>
              <a:ext uri="{FF2B5EF4-FFF2-40B4-BE49-F238E27FC236}">
                <a16:creationId xmlns:a16="http://schemas.microsoft.com/office/drawing/2014/main" id="{EDB98455-CD14-40F9-90A1-73A018BD90C6}"/>
              </a:ext>
            </a:extLst>
          </p:cNvPr>
          <p:cNvSpPr>
            <a:spLocks noGrp="1"/>
          </p:cNvSpPr>
          <p:nvPr>
            <p:ph type="sldNum" sz="quarter" idx="12"/>
          </p:nvPr>
        </p:nvSpPr>
        <p:spPr/>
        <p:txBody>
          <a:bodyPr/>
          <a:lstStyle/>
          <a:p>
            <a:fld id="{74A74AA6-0D33-4CE2-A466-86732FB7EDAC}" type="slidenum">
              <a:rPr lang="hr-HR" smtClean="0"/>
              <a:t>‹#›</a:t>
            </a:fld>
            <a:endParaRPr lang="hr-HR"/>
          </a:p>
        </p:txBody>
      </p:sp>
    </p:spTree>
    <p:extLst>
      <p:ext uri="{BB962C8B-B14F-4D97-AF65-F5344CB8AC3E}">
        <p14:creationId xmlns:p14="http://schemas.microsoft.com/office/powerpoint/2010/main" val="40770301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Slika s opisom">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DFED5CDC-D901-4C42-8018-923B08AE1EC2}"/>
              </a:ext>
            </a:extLst>
          </p:cNvPr>
          <p:cNvSpPr>
            <a:spLocks noGrp="1"/>
          </p:cNvSpPr>
          <p:nvPr>
            <p:ph type="title"/>
          </p:nvPr>
        </p:nvSpPr>
        <p:spPr>
          <a:xfrm>
            <a:off x="839788" y="457200"/>
            <a:ext cx="3932237" cy="1600200"/>
          </a:xfrm>
        </p:spPr>
        <p:txBody>
          <a:bodyPr anchor="b"/>
          <a:lstStyle>
            <a:lvl1pPr>
              <a:defRPr sz="3200"/>
            </a:lvl1pPr>
          </a:lstStyle>
          <a:p>
            <a:r>
              <a:rPr lang="hr-HR"/>
              <a:t>Kliknite da biste uredili stil naslova matrice</a:t>
            </a:r>
          </a:p>
        </p:txBody>
      </p:sp>
      <p:sp>
        <p:nvSpPr>
          <p:cNvPr id="3" name="Rezervirano mjesto slike 2">
            <a:extLst>
              <a:ext uri="{FF2B5EF4-FFF2-40B4-BE49-F238E27FC236}">
                <a16:creationId xmlns:a16="http://schemas.microsoft.com/office/drawing/2014/main" id="{174668F0-0EAE-4993-8D73-8575A4E867E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r-HR"/>
          </a:p>
        </p:txBody>
      </p:sp>
      <p:sp>
        <p:nvSpPr>
          <p:cNvPr id="4" name="Rezervirano mjesto teksta 3">
            <a:extLst>
              <a:ext uri="{FF2B5EF4-FFF2-40B4-BE49-F238E27FC236}">
                <a16:creationId xmlns:a16="http://schemas.microsoft.com/office/drawing/2014/main" id="{4335FEBB-274C-47AD-9999-B163EF85DD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r-HR"/>
              <a:t>Kliknite da biste uredili matrice</a:t>
            </a:r>
          </a:p>
        </p:txBody>
      </p:sp>
      <p:sp>
        <p:nvSpPr>
          <p:cNvPr id="5" name="Rezervirano mjesto datuma 4">
            <a:extLst>
              <a:ext uri="{FF2B5EF4-FFF2-40B4-BE49-F238E27FC236}">
                <a16:creationId xmlns:a16="http://schemas.microsoft.com/office/drawing/2014/main" id="{EA6380CE-2029-4349-854C-847A40DAF608}"/>
              </a:ext>
            </a:extLst>
          </p:cNvPr>
          <p:cNvSpPr>
            <a:spLocks noGrp="1"/>
          </p:cNvSpPr>
          <p:nvPr>
            <p:ph type="dt" sz="half" idx="10"/>
          </p:nvPr>
        </p:nvSpPr>
        <p:spPr/>
        <p:txBody>
          <a:bodyPr/>
          <a:lstStyle/>
          <a:p>
            <a:fld id="{3E7BED40-D555-4C97-BD3B-0EA2C3F67C70}" type="datetimeFigureOut">
              <a:rPr lang="hr-HR" smtClean="0"/>
              <a:t>21.1.2025.</a:t>
            </a:fld>
            <a:endParaRPr lang="hr-HR"/>
          </a:p>
        </p:txBody>
      </p:sp>
      <p:sp>
        <p:nvSpPr>
          <p:cNvPr id="6" name="Rezervirano mjesto podnožja 5">
            <a:extLst>
              <a:ext uri="{FF2B5EF4-FFF2-40B4-BE49-F238E27FC236}">
                <a16:creationId xmlns:a16="http://schemas.microsoft.com/office/drawing/2014/main" id="{5F9EED8C-4B11-48E1-B92C-5CB63E9EE207}"/>
              </a:ext>
            </a:extLst>
          </p:cNvPr>
          <p:cNvSpPr>
            <a:spLocks noGrp="1"/>
          </p:cNvSpPr>
          <p:nvPr>
            <p:ph type="ftr" sz="quarter" idx="11"/>
          </p:nvPr>
        </p:nvSpPr>
        <p:spPr/>
        <p:txBody>
          <a:bodyPr/>
          <a:lstStyle/>
          <a:p>
            <a:endParaRPr lang="hr-HR"/>
          </a:p>
        </p:txBody>
      </p:sp>
      <p:sp>
        <p:nvSpPr>
          <p:cNvPr id="7" name="Rezervirano mjesto broja slajda 6">
            <a:extLst>
              <a:ext uri="{FF2B5EF4-FFF2-40B4-BE49-F238E27FC236}">
                <a16:creationId xmlns:a16="http://schemas.microsoft.com/office/drawing/2014/main" id="{A183F197-B02A-4872-AE7D-87D32C8EFF4F}"/>
              </a:ext>
            </a:extLst>
          </p:cNvPr>
          <p:cNvSpPr>
            <a:spLocks noGrp="1"/>
          </p:cNvSpPr>
          <p:nvPr>
            <p:ph type="sldNum" sz="quarter" idx="12"/>
          </p:nvPr>
        </p:nvSpPr>
        <p:spPr/>
        <p:txBody>
          <a:bodyPr/>
          <a:lstStyle/>
          <a:p>
            <a:fld id="{74A74AA6-0D33-4CE2-A466-86732FB7EDAC}" type="slidenum">
              <a:rPr lang="hr-HR" smtClean="0"/>
              <a:t>‹#›</a:t>
            </a:fld>
            <a:endParaRPr lang="hr-HR"/>
          </a:p>
        </p:txBody>
      </p:sp>
    </p:spTree>
    <p:extLst>
      <p:ext uri="{BB962C8B-B14F-4D97-AF65-F5344CB8AC3E}">
        <p14:creationId xmlns:p14="http://schemas.microsoft.com/office/powerpoint/2010/main" val="20146034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zervirano mjesto naslova 1">
            <a:extLst>
              <a:ext uri="{FF2B5EF4-FFF2-40B4-BE49-F238E27FC236}">
                <a16:creationId xmlns:a16="http://schemas.microsoft.com/office/drawing/2014/main" id="{A564B098-C205-4EFD-96F0-3E23BAB4E37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hr-HR"/>
              <a:t>Kliknite da biste uredili stil naslova matrice</a:t>
            </a:r>
          </a:p>
        </p:txBody>
      </p:sp>
      <p:sp>
        <p:nvSpPr>
          <p:cNvPr id="3" name="Rezervirano mjesto teksta 2">
            <a:extLst>
              <a:ext uri="{FF2B5EF4-FFF2-40B4-BE49-F238E27FC236}">
                <a16:creationId xmlns:a16="http://schemas.microsoft.com/office/drawing/2014/main" id="{C6BBAFB9-61E6-4059-9773-DEB7C695D87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p>
        </p:txBody>
      </p:sp>
      <p:sp>
        <p:nvSpPr>
          <p:cNvPr id="4" name="Rezervirano mjesto datuma 3">
            <a:extLst>
              <a:ext uri="{FF2B5EF4-FFF2-40B4-BE49-F238E27FC236}">
                <a16:creationId xmlns:a16="http://schemas.microsoft.com/office/drawing/2014/main" id="{2040571F-969A-4402-92C4-557B7321680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7BED40-D555-4C97-BD3B-0EA2C3F67C70}" type="datetimeFigureOut">
              <a:rPr lang="hr-HR" smtClean="0"/>
              <a:t>21.1.2025.</a:t>
            </a:fld>
            <a:endParaRPr lang="hr-HR"/>
          </a:p>
        </p:txBody>
      </p:sp>
      <p:sp>
        <p:nvSpPr>
          <p:cNvPr id="5" name="Rezervirano mjesto podnožja 4">
            <a:extLst>
              <a:ext uri="{FF2B5EF4-FFF2-40B4-BE49-F238E27FC236}">
                <a16:creationId xmlns:a16="http://schemas.microsoft.com/office/drawing/2014/main" id="{C7828216-967C-4984-8182-79732DB61C3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hr-HR"/>
          </a:p>
        </p:txBody>
      </p:sp>
      <p:sp>
        <p:nvSpPr>
          <p:cNvPr id="6" name="Rezervirano mjesto broja slajda 5">
            <a:extLst>
              <a:ext uri="{FF2B5EF4-FFF2-40B4-BE49-F238E27FC236}">
                <a16:creationId xmlns:a16="http://schemas.microsoft.com/office/drawing/2014/main" id="{C28D4C0C-243C-43AF-8861-BA7185B69F6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A74AA6-0D33-4CE2-A466-86732FB7EDAC}" type="slidenum">
              <a:rPr lang="hr-HR" smtClean="0"/>
              <a:t>‹#›</a:t>
            </a:fld>
            <a:endParaRPr lang="hr-HR"/>
          </a:p>
        </p:txBody>
      </p:sp>
    </p:spTree>
    <p:extLst>
      <p:ext uri="{BB962C8B-B14F-4D97-AF65-F5344CB8AC3E}">
        <p14:creationId xmlns:p14="http://schemas.microsoft.com/office/powerpoint/2010/main" val="19559846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r-Latn-R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www.youtube.com/watch?v=8Ma9eqsVVqc" TargetMode="Externa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hyperlink" Target="https://www.youtube.com/watch?v=krIxCseMF-c"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hyperlink" Target="https://www.youtube.com/watch?v=wIU4JGr9iP0" TargetMode="External"/><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A0EA0DB6-EC13-49A4-9275-00C8553319A8}"/>
              </a:ext>
            </a:extLst>
          </p:cNvPr>
          <p:cNvSpPr>
            <a:spLocks noGrp="1"/>
          </p:cNvSpPr>
          <p:nvPr>
            <p:ph type="ctrTitle"/>
          </p:nvPr>
        </p:nvSpPr>
        <p:spPr/>
        <p:txBody>
          <a:bodyPr/>
          <a:lstStyle/>
          <a:p>
            <a:r>
              <a:rPr lang="hr-HR" dirty="0"/>
              <a:t>Grčko – perzijski ratovi</a:t>
            </a:r>
          </a:p>
        </p:txBody>
      </p:sp>
      <p:sp>
        <p:nvSpPr>
          <p:cNvPr id="3" name="Podnaslov 2">
            <a:extLst>
              <a:ext uri="{FF2B5EF4-FFF2-40B4-BE49-F238E27FC236}">
                <a16:creationId xmlns:a16="http://schemas.microsoft.com/office/drawing/2014/main" id="{D7B98F55-48E7-4F97-AE88-F8E712D5C069}"/>
              </a:ext>
            </a:extLst>
          </p:cNvPr>
          <p:cNvSpPr>
            <a:spLocks noGrp="1"/>
          </p:cNvSpPr>
          <p:nvPr>
            <p:ph type="subTitle" idx="1"/>
          </p:nvPr>
        </p:nvSpPr>
        <p:spPr/>
        <p:txBody>
          <a:bodyPr/>
          <a:lstStyle/>
          <a:p>
            <a:r>
              <a:rPr lang="hr-HR" b="1" i="0" dirty="0">
                <a:solidFill>
                  <a:srgbClr val="505050"/>
                </a:solidFill>
                <a:effectLst/>
                <a:latin typeface="Calibri Light" panose="020F0302020204030204" pitchFamily="34" charset="0"/>
              </a:rPr>
              <a:t>(500. do 449. g. pr. Kr.)</a:t>
            </a:r>
            <a:endParaRPr lang="hr-HR" dirty="0"/>
          </a:p>
        </p:txBody>
      </p:sp>
    </p:spTree>
    <p:extLst>
      <p:ext uri="{BB962C8B-B14F-4D97-AF65-F5344CB8AC3E}">
        <p14:creationId xmlns:p14="http://schemas.microsoft.com/office/powerpoint/2010/main" val="26190459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814E8E0C-E123-4181-B31A-868359A6BC09}"/>
              </a:ext>
            </a:extLst>
          </p:cNvPr>
          <p:cNvSpPr>
            <a:spLocks noGrp="1"/>
          </p:cNvSpPr>
          <p:nvPr>
            <p:ph type="title"/>
          </p:nvPr>
        </p:nvSpPr>
        <p:spPr/>
        <p:txBody>
          <a:bodyPr/>
          <a:lstStyle/>
          <a:p>
            <a:r>
              <a:rPr lang="hr-HR" b="0" i="0" dirty="0">
                <a:solidFill>
                  <a:srgbClr val="212121"/>
                </a:solidFill>
                <a:effectLst/>
                <a:latin typeface="Calibri" panose="020F0502020204030204" pitchFamily="34" charset="0"/>
              </a:rPr>
              <a:t>ZADATAK</a:t>
            </a:r>
            <a:br>
              <a:rPr lang="hr-HR" b="0" i="0" dirty="0">
                <a:solidFill>
                  <a:srgbClr val="212121"/>
                </a:solidFill>
                <a:effectLst/>
                <a:latin typeface="Calibri" panose="020F0502020204030204" pitchFamily="34" charset="0"/>
              </a:rPr>
            </a:br>
            <a:endParaRPr lang="hr-HR" dirty="0"/>
          </a:p>
        </p:txBody>
      </p:sp>
      <p:sp>
        <p:nvSpPr>
          <p:cNvPr id="3" name="Rezervirano mjesto sadržaja 2">
            <a:extLst>
              <a:ext uri="{FF2B5EF4-FFF2-40B4-BE49-F238E27FC236}">
                <a16:creationId xmlns:a16="http://schemas.microsoft.com/office/drawing/2014/main" id="{E748CDC0-3FA4-4302-ACAA-C5CEF460F283}"/>
              </a:ext>
            </a:extLst>
          </p:cNvPr>
          <p:cNvSpPr>
            <a:spLocks noGrp="1"/>
          </p:cNvSpPr>
          <p:nvPr>
            <p:ph idx="1"/>
          </p:nvPr>
        </p:nvSpPr>
        <p:spPr/>
        <p:txBody>
          <a:bodyPr>
            <a:normAutofit fontScale="92500" lnSpcReduction="20000"/>
          </a:bodyPr>
          <a:lstStyle/>
          <a:p>
            <a:pPr marL="0" indent="0" algn="l" rtl="0">
              <a:buNone/>
            </a:pPr>
            <a:r>
              <a:rPr lang="hr-HR" b="0" i="0" dirty="0">
                <a:solidFill>
                  <a:srgbClr val="212121"/>
                </a:solidFill>
                <a:effectLst/>
                <a:latin typeface="Calibri" panose="020F0502020204030204" pitchFamily="34" charset="0"/>
              </a:rPr>
              <a:t>Prepiši zadatke u bilježnicu. Riješi zadatke pomoću udžbenika str. 95/96. </a:t>
            </a:r>
          </a:p>
          <a:p>
            <a:pPr marL="0" indent="0" algn="l" rtl="0">
              <a:buNone/>
            </a:pPr>
            <a:r>
              <a:rPr lang="hr-HR" b="0" i="0" dirty="0">
                <a:solidFill>
                  <a:srgbClr val="212121"/>
                </a:solidFill>
                <a:effectLst/>
                <a:latin typeface="Calibri" panose="020F0502020204030204" pitchFamily="34" charset="0"/>
              </a:rPr>
              <a:t>VRIJEME trajanja grčko - perzijskih ratova.– ZAOKRUŽI: </a:t>
            </a:r>
          </a:p>
          <a:p>
            <a:pPr marL="0" indent="0" algn="l" rtl="0">
              <a:buNone/>
            </a:pPr>
            <a:r>
              <a:rPr lang="hr-HR" b="0" i="0" dirty="0">
                <a:solidFill>
                  <a:srgbClr val="212121"/>
                </a:solidFill>
                <a:effectLst/>
                <a:latin typeface="Calibri" panose="020F0502020204030204" pitchFamily="34" charset="0"/>
              </a:rPr>
              <a:t>a) prva polovica 6. st. pr. Kr.                  </a:t>
            </a:r>
          </a:p>
          <a:p>
            <a:pPr marL="0" indent="0" algn="l" rtl="0">
              <a:buNone/>
            </a:pPr>
            <a:r>
              <a:rPr lang="hr-HR" b="0" i="0" dirty="0">
                <a:solidFill>
                  <a:srgbClr val="212121"/>
                </a:solidFill>
                <a:effectLst/>
                <a:latin typeface="Calibri" panose="020F0502020204030204" pitchFamily="34" charset="0"/>
              </a:rPr>
              <a:t>b) prva polovica 5. st. pr. Kr.</a:t>
            </a:r>
          </a:p>
          <a:p>
            <a:pPr marL="0" indent="0" algn="l" rtl="0">
              <a:buNone/>
            </a:pPr>
            <a:r>
              <a:rPr lang="hr-HR" b="0" i="0" dirty="0">
                <a:solidFill>
                  <a:srgbClr val="212121"/>
                </a:solidFill>
                <a:effectLst/>
                <a:latin typeface="Calibri" panose="020F0502020204030204" pitchFamily="34" charset="0"/>
              </a:rPr>
              <a:t>c) prva polovica 4. st. pr. Kr.</a:t>
            </a:r>
          </a:p>
          <a:p>
            <a:pPr marL="0" indent="0" algn="l" rtl="0">
              <a:buNone/>
            </a:pPr>
            <a:r>
              <a:rPr lang="hr-HR" b="0" i="0" dirty="0">
                <a:solidFill>
                  <a:srgbClr val="212121"/>
                </a:solidFill>
                <a:effectLst/>
                <a:latin typeface="Calibri" panose="020F0502020204030204" pitchFamily="34" charset="0"/>
              </a:rPr>
              <a:t>d) prva polovica 3. st. pr. Kr.</a:t>
            </a:r>
          </a:p>
          <a:p>
            <a:pPr marL="0" indent="0" algn="l" rtl="0">
              <a:buNone/>
            </a:pPr>
            <a:br>
              <a:rPr lang="hr-HR" b="0" i="0" dirty="0">
                <a:solidFill>
                  <a:srgbClr val="212121"/>
                </a:solidFill>
                <a:effectLst/>
                <a:latin typeface="Calibri" panose="020F0502020204030204" pitchFamily="34" charset="0"/>
              </a:rPr>
            </a:br>
            <a:endParaRPr lang="hr-HR" b="0" i="0" dirty="0">
              <a:solidFill>
                <a:srgbClr val="212121"/>
              </a:solidFill>
              <a:effectLst/>
              <a:latin typeface="Calibri" panose="020F0502020204030204" pitchFamily="34" charset="0"/>
            </a:endParaRPr>
          </a:p>
          <a:p>
            <a:pPr marL="0" indent="0" algn="l" rtl="0">
              <a:buNone/>
            </a:pPr>
            <a:r>
              <a:rPr lang="hr-HR" b="0" i="0" dirty="0">
                <a:solidFill>
                  <a:srgbClr val="212121"/>
                </a:solidFill>
                <a:effectLst/>
                <a:latin typeface="Calibri" panose="020F0502020204030204" pitchFamily="34" charset="0"/>
              </a:rPr>
              <a:t>UZROCI (zašto je došlo do ratova): </a:t>
            </a:r>
          </a:p>
          <a:p>
            <a:pPr marL="514350" indent="-514350" algn="l" rtl="0">
              <a:buAutoNum type="arabicPeriod"/>
            </a:pPr>
            <a:r>
              <a:rPr lang="hr-HR" b="0" i="0" dirty="0">
                <a:solidFill>
                  <a:srgbClr val="212121"/>
                </a:solidFill>
                <a:effectLst/>
                <a:latin typeface="Calibri" panose="020F0502020204030204" pitchFamily="34" charset="0"/>
              </a:rPr>
              <a:t>________________________________</a:t>
            </a:r>
          </a:p>
          <a:p>
            <a:pPr marL="0" indent="0" algn="l" rtl="0">
              <a:buNone/>
            </a:pPr>
            <a:r>
              <a:rPr lang="hr-HR" b="0" i="0" dirty="0">
                <a:solidFill>
                  <a:srgbClr val="212121"/>
                </a:solidFill>
                <a:effectLst/>
                <a:latin typeface="Calibri" panose="020F0502020204030204" pitchFamily="34" charset="0"/>
              </a:rPr>
              <a:t>2.     ________________________________</a:t>
            </a:r>
          </a:p>
          <a:p>
            <a:endParaRPr lang="hr-HR" dirty="0"/>
          </a:p>
        </p:txBody>
      </p:sp>
    </p:spTree>
    <p:extLst>
      <p:ext uri="{BB962C8B-B14F-4D97-AF65-F5344CB8AC3E}">
        <p14:creationId xmlns:p14="http://schemas.microsoft.com/office/powerpoint/2010/main" val="14953707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385E1BDC-A9B0-4A87-82E3-F3187F69A8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3">
            <a:extLst>
              <a:ext uri="{FF2B5EF4-FFF2-40B4-BE49-F238E27FC236}">
                <a16:creationId xmlns:a16="http://schemas.microsoft.com/office/drawing/2014/main" id="{0990C621-3B8B-4820-8328-D47EF7CE8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36512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Naslov 1">
            <a:extLst>
              <a:ext uri="{FF2B5EF4-FFF2-40B4-BE49-F238E27FC236}">
                <a16:creationId xmlns:a16="http://schemas.microsoft.com/office/drawing/2014/main" id="{1AECAB96-7D2C-47F3-B915-36561280AF78}"/>
              </a:ext>
            </a:extLst>
          </p:cNvPr>
          <p:cNvSpPr>
            <a:spLocks noGrp="1"/>
          </p:cNvSpPr>
          <p:nvPr>
            <p:ph type="title"/>
          </p:nvPr>
        </p:nvSpPr>
        <p:spPr>
          <a:xfrm>
            <a:off x="1051560" y="586822"/>
            <a:ext cx="3657600" cy="1645920"/>
          </a:xfrm>
        </p:spPr>
        <p:txBody>
          <a:bodyPr>
            <a:normAutofit/>
          </a:bodyPr>
          <a:lstStyle/>
          <a:p>
            <a:r>
              <a:rPr lang="hr-HR" sz="3200" b="0" i="0">
                <a:effectLst/>
                <a:latin typeface="Calibri" panose="020F0502020204030204" pitchFamily="34" charset="0"/>
              </a:rPr>
              <a:t>ZADATAK</a:t>
            </a:r>
            <a:br>
              <a:rPr lang="hr-HR" sz="3200" b="0" i="0">
                <a:effectLst/>
                <a:latin typeface="Calibri" panose="020F0502020204030204" pitchFamily="34" charset="0"/>
              </a:rPr>
            </a:br>
            <a:endParaRPr lang="hr-HR" sz="3200"/>
          </a:p>
        </p:txBody>
      </p:sp>
      <p:sp>
        <p:nvSpPr>
          <p:cNvPr id="16" name="Rectangle 15">
            <a:extLst>
              <a:ext uri="{FF2B5EF4-FFF2-40B4-BE49-F238E27FC236}">
                <a16:creationId xmlns:a16="http://schemas.microsoft.com/office/drawing/2014/main" id="{C1A2385B-1D2A-4E17-84FA-6CB7F0AAE4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105773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8" name="Rectangle 17">
            <a:extLst>
              <a:ext uri="{FF2B5EF4-FFF2-40B4-BE49-F238E27FC236}">
                <a16:creationId xmlns:a16="http://schemas.microsoft.com/office/drawing/2014/main" id="{5E791F2F-79DB-4CC0-9FA1-001E3E91E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243541" y="140063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zervirano mjesto sadržaja 2">
            <a:extLst>
              <a:ext uri="{FF2B5EF4-FFF2-40B4-BE49-F238E27FC236}">
                <a16:creationId xmlns:a16="http://schemas.microsoft.com/office/drawing/2014/main" id="{07A47407-D0C6-407B-A3E2-0031B92EAC12}"/>
              </a:ext>
            </a:extLst>
          </p:cNvPr>
          <p:cNvSpPr>
            <a:spLocks noGrp="1"/>
          </p:cNvSpPr>
          <p:nvPr>
            <p:ph idx="1"/>
          </p:nvPr>
        </p:nvSpPr>
        <p:spPr>
          <a:xfrm>
            <a:off x="5250106" y="586822"/>
            <a:ext cx="6106742" cy="1645920"/>
          </a:xfrm>
        </p:spPr>
        <p:txBody>
          <a:bodyPr anchor="ctr">
            <a:normAutofit/>
          </a:bodyPr>
          <a:lstStyle/>
          <a:p>
            <a:pPr rtl="0"/>
            <a:r>
              <a:rPr lang="hr-HR" sz="1800" b="0" i="0">
                <a:effectLst/>
                <a:latin typeface="Calibri" panose="020F0502020204030204" pitchFamily="34" charset="0"/>
              </a:rPr>
              <a:t>Pročitaj u udžbeniku na str. 96 ulomak o perzijskoj i grčkoj vojsci.</a:t>
            </a:r>
          </a:p>
          <a:p>
            <a:endParaRPr lang="hr-HR" sz="1800"/>
          </a:p>
        </p:txBody>
      </p:sp>
      <p:pic>
        <p:nvPicPr>
          <p:cNvPr id="7" name="Slika 6">
            <a:extLst>
              <a:ext uri="{FF2B5EF4-FFF2-40B4-BE49-F238E27FC236}">
                <a16:creationId xmlns:a16="http://schemas.microsoft.com/office/drawing/2014/main" id="{3613B1E4-AA93-460E-A6F5-D91F39983771}"/>
              </a:ext>
            </a:extLst>
          </p:cNvPr>
          <p:cNvPicPr>
            <a:picLocks noChangeAspect="1"/>
          </p:cNvPicPr>
          <p:nvPr/>
        </p:nvPicPr>
        <p:blipFill>
          <a:blip r:embed="rId2"/>
          <a:stretch>
            <a:fillRect/>
          </a:stretch>
        </p:blipFill>
        <p:spPr>
          <a:xfrm>
            <a:off x="1907544" y="2729397"/>
            <a:ext cx="2781986" cy="3483864"/>
          </a:xfrm>
          <a:prstGeom prst="rect">
            <a:avLst/>
          </a:prstGeom>
        </p:spPr>
      </p:pic>
      <p:pic>
        <p:nvPicPr>
          <p:cNvPr id="5" name="Slika 4">
            <a:extLst>
              <a:ext uri="{FF2B5EF4-FFF2-40B4-BE49-F238E27FC236}">
                <a16:creationId xmlns:a16="http://schemas.microsoft.com/office/drawing/2014/main" id="{B5CBE509-623E-46A2-B72D-34C154F6C3B4}"/>
              </a:ext>
            </a:extLst>
          </p:cNvPr>
          <p:cNvPicPr>
            <a:picLocks noChangeAspect="1"/>
          </p:cNvPicPr>
          <p:nvPr/>
        </p:nvPicPr>
        <p:blipFill>
          <a:blip r:embed="rId3"/>
          <a:stretch>
            <a:fillRect/>
          </a:stretch>
        </p:blipFill>
        <p:spPr>
          <a:xfrm>
            <a:off x="6516526" y="2729397"/>
            <a:ext cx="4887591" cy="3483864"/>
          </a:xfrm>
          <a:prstGeom prst="rect">
            <a:avLst/>
          </a:prstGeom>
        </p:spPr>
      </p:pic>
      <p:sp>
        <p:nvSpPr>
          <p:cNvPr id="8" name="Pravokutnik 7">
            <a:extLst>
              <a:ext uri="{FF2B5EF4-FFF2-40B4-BE49-F238E27FC236}">
                <a16:creationId xmlns:a16="http://schemas.microsoft.com/office/drawing/2014/main" id="{2EE6FE41-04B5-4E37-9B8A-2BD2104F6595}"/>
              </a:ext>
            </a:extLst>
          </p:cNvPr>
          <p:cNvSpPr/>
          <p:nvPr/>
        </p:nvSpPr>
        <p:spPr>
          <a:xfrm>
            <a:off x="2000250" y="6271178"/>
            <a:ext cx="2708910" cy="3772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dirty="0"/>
              <a:t>Grčki </a:t>
            </a:r>
            <a:r>
              <a:rPr lang="hr-HR" dirty="0" err="1"/>
              <a:t>hoplit</a:t>
            </a:r>
            <a:endParaRPr lang="hr-HR" dirty="0"/>
          </a:p>
        </p:txBody>
      </p:sp>
      <p:sp>
        <p:nvSpPr>
          <p:cNvPr id="13" name="Pravokutnik 12">
            <a:extLst>
              <a:ext uri="{FF2B5EF4-FFF2-40B4-BE49-F238E27FC236}">
                <a16:creationId xmlns:a16="http://schemas.microsoft.com/office/drawing/2014/main" id="{147B840B-D82A-4FB1-A0F8-A307E51F217C}"/>
              </a:ext>
            </a:extLst>
          </p:cNvPr>
          <p:cNvSpPr/>
          <p:nvPr/>
        </p:nvSpPr>
        <p:spPr>
          <a:xfrm>
            <a:off x="7004482" y="6213261"/>
            <a:ext cx="4352366" cy="3772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1800" b="0" i="1" u="none" strike="noStrike" baseline="0" dirty="0">
                <a:solidFill>
                  <a:srgbClr val="000000"/>
                </a:solidFill>
                <a:latin typeface="Calibri" panose="020F0502020204030204" pitchFamily="34" charset="0"/>
              </a:rPr>
              <a:t>prikaz perzijskih vojnika u Perzepolisu </a:t>
            </a:r>
            <a:endParaRPr lang="hr-HR" dirty="0"/>
          </a:p>
        </p:txBody>
      </p:sp>
    </p:spTree>
    <p:extLst>
      <p:ext uri="{BB962C8B-B14F-4D97-AF65-F5344CB8AC3E}">
        <p14:creationId xmlns:p14="http://schemas.microsoft.com/office/powerpoint/2010/main" val="32710118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C8898311-EFA4-498F-855B-8B12C4589C9F}"/>
              </a:ext>
            </a:extLst>
          </p:cNvPr>
          <p:cNvSpPr>
            <a:spLocks noGrp="1"/>
          </p:cNvSpPr>
          <p:nvPr>
            <p:ph type="title"/>
          </p:nvPr>
        </p:nvSpPr>
        <p:spPr/>
        <p:txBody>
          <a:bodyPr/>
          <a:lstStyle/>
          <a:p>
            <a:r>
              <a:rPr lang="hr-HR" b="0" i="0" dirty="0">
                <a:solidFill>
                  <a:srgbClr val="212121"/>
                </a:solidFill>
                <a:effectLst/>
                <a:latin typeface="Calibri" panose="020F0502020204030204" pitchFamily="34" charset="0"/>
              </a:rPr>
              <a:t>ZADATAK</a:t>
            </a:r>
            <a:endParaRPr lang="hr-HR" dirty="0"/>
          </a:p>
        </p:txBody>
      </p:sp>
      <p:sp>
        <p:nvSpPr>
          <p:cNvPr id="3" name="Rezervirano mjesto sadržaja 2">
            <a:extLst>
              <a:ext uri="{FF2B5EF4-FFF2-40B4-BE49-F238E27FC236}">
                <a16:creationId xmlns:a16="http://schemas.microsoft.com/office/drawing/2014/main" id="{78E45885-630F-4920-84B1-A03C1807CA2B}"/>
              </a:ext>
            </a:extLst>
          </p:cNvPr>
          <p:cNvSpPr>
            <a:spLocks noGrp="1"/>
          </p:cNvSpPr>
          <p:nvPr>
            <p:ph idx="1"/>
          </p:nvPr>
        </p:nvSpPr>
        <p:spPr/>
        <p:txBody>
          <a:bodyPr>
            <a:normAutofit fontScale="25000" lnSpcReduction="20000"/>
          </a:bodyPr>
          <a:lstStyle/>
          <a:p>
            <a:pPr marL="0" indent="0">
              <a:buNone/>
            </a:pPr>
            <a:br>
              <a:rPr lang="hr-HR" b="0" i="0" dirty="0">
                <a:solidFill>
                  <a:srgbClr val="212121"/>
                </a:solidFill>
                <a:effectLst/>
                <a:latin typeface="Calibri" panose="020F0502020204030204" pitchFamily="34" charset="0"/>
              </a:rPr>
            </a:br>
            <a:r>
              <a:rPr lang="hr-HR" sz="8000" dirty="0">
                <a:solidFill>
                  <a:srgbClr val="212121"/>
                </a:solidFill>
                <a:latin typeface="Calibri" panose="020F0502020204030204" pitchFamily="34" charset="0"/>
              </a:rPr>
              <a:t>Prepiši zadatke u bilježnicu. Riješi zadatke pomoću udžbenika str. 96. </a:t>
            </a:r>
            <a:br>
              <a:rPr lang="hr-HR" sz="8000" dirty="0">
                <a:solidFill>
                  <a:srgbClr val="212121"/>
                </a:solidFill>
                <a:latin typeface="Calibri" panose="020F0502020204030204" pitchFamily="34" charset="0"/>
              </a:rPr>
            </a:br>
            <a:endParaRPr lang="hr-HR" sz="8000" dirty="0">
              <a:solidFill>
                <a:srgbClr val="212121"/>
              </a:solidFill>
              <a:latin typeface="Calibri" panose="020F0502020204030204" pitchFamily="34" charset="0"/>
            </a:endParaRPr>
          </a:p>
          <a:p>
            <a:pPr marL="0" indent="0">
              <a:buNone/>
            </a:pPr>
            <a:r>
              <a:rPr lang="hr-HR" sz="8000" dirty="0">
                <a:solidFill>
                  <a:srgbClr val="212121"/>
                </a:solidFill>
                <a:latin typeface="Calibri" panose="020F0502020204030204" pitchFamily="34" charset="0"/>
              </a:rPr>
              <a:t>PERZIJSKA VOJSKA – podcrtaj što se odnosi na perzijsku vojsku:</a:t>
            </a:r>
            <a:br>
              <a:rPr lang="hr-HR" sz="8000" dirty="0">
                <a:solidFill>
                  <a:srgbClr val="212121"/>
                </a:solidFill>
                <a:latin typeface="Calibri" panose="020F0502020204030204" pitchFamily="34" charset="0"/>
              </a:rPr>
            </a:br>
            <a:endParaRPr lang="hr-HR" sz="8000" dirty="0">
              <a:solidFill>
                <a:srgbClr val="212121"/>
              </a:solidFill>
              <a:latin typeface="Calibri" panose="020F0502020204030204" pitchFamily="34" charset="0"/>
            </a:endParaRPr>
          </a:p>
          <a:p>
            <a:pPr marL="0" indent="0">
              <a:buNone/>
            </a:pPr>
            <a:r>
              <a:rPr lang="hr-HR" sz="8000" dirty="0">
                <a:solidFill>
                  <a:srgbClr val="212121"/>
                </a:solidFill>
                <a:latin typeface="Calibri" panose="020F0502020204030204" pitchFamily="34" charset="0"/>
              </a:rPr>
              <a:t>BESMRTNICI   OKRUTNICI   KONJANICI KOPLJE   LUK I STRIJELA    PUŠKA</a:t>
            </a:r>
            <a:br>
              <a:rPr lang="hr-HR" sz="8000" dirty="0">
                <a:solidFill>
                  <a:srgbClr val="212121"/>
                </a:solidFill>
                <a:latin typeface="Calibri" panose="020F0502020204030204" pitchFamily="34" charset="0"/>
              </a:rPr>
            </a:br>
            <a:endParaRPr lang="hr-HR" sz="8000" dirty="0">
              <a:solidFill>
                <a:srgbClr val="212121"/>
              </a:solidFill>
              <a:latin typeface="Calibri" panose="020F0502020204030204" pitchFamily="34" charset="0"/>
            </a:endParaRPr>
          </a:p>
          <a:p>
            <a:pPr marL="0" indent="0">
              <a:buNone/>
            </a:pPr>
            <a:r>
              <a:rPr lang="hr-HR" sz="8000" dirty="0">
                <a:solidFill>
                  <a:srgbClr val="212121"/>
                </a:solidFill>
                <a:latin typeface="Calibri" panose="020F0502020204030204" pitchFamily="34" charset="0"/>
              </a:rPr>
              <a:t>GRČKA VOJSKA: (nadopuni)</a:t>
            </a:r>
            <a:br>
              <a:rPr lang="hr-HR" sz="8000" dirty="0">
                <a:solidFill>
                  <a:srgbClr val="212121"/>
                </a:solidFill>
                <a:latin typeface="Calibri" panose="020F0502020204030204" pitchFamily="34" charset="0"/>
              </a:rPr>
            </a:br>
            <a:endParaRPr lang="hr-HR" sz="8000" dirty="0">
              <a:solidFill>
                <a:srgbClr val="212121"/>
              </a:solidFill>
              <a:latin typeface="Calibri" panose="020F0502020204030204" pitchFamily="34" charset="0"/>
            </a:endParaRPr>
          </a:p>
          <a:p>
            <a:pPr marL="0" indent="0">
              <a:buNone/>
            </a:pPr>
            <a:r>
              <a:rPr lang="hr-HR" sz="8000" dirty="0">
                <a:solidFill>
                  <a:srgbClr val="212121"/>
                </a:solidFill>
                <a:latin typeface="Calibri" panose="020F0502020204030204" pitchFamily="34" charset="0"/>
              </a:rPr>
              <a:t>- teško naoružan pješak: ___________</a:t>
            </a:r>
            <a:br>
              <a:rPr lang="hr-HR" sz="8000" dirty="0">
                <a:solidFill>
                  <a:srgbClr val="212121"/>
                </a:solidFill>
                <a:latin typeface="Calibri" panose="020F0502020204030204" pitchFamily="34" charset="0"/>
              </a:rPr>
            </a:br>
            <a:endParaRPr lang="hr-HR" sz="8000" dirty="0">
              <a:solidFill>
                <a:srgbClr val="212121"/>
              </a:solidFill>
              <a:latin typeface="Calibri" panose="020F0502020204030204" pitchFamily="34" charset="0"/>
            </a:endParaRPr>
          </a:p>
          <a:p>
            <a:pPr marL="0" indent="0">
              <a:buNone/>
            </a:pPr>
            <a:r>
              <a:rPr lang="hr-HR" sz="8000" dirty="0">
                <a:solidFill>
                  <a:srgbClr val="212121"/>
                </a:solidFill>
                <a:latin typeface="Calibri" panose="020F0502020204030204" pitchFamily="34" charset="0"/>
              </a:rPr>
              <a:t>- štit i oružje od _____________</a:t>
            </a:r>
            <a:br>
              <a:rPr lang="hr-HR" sz="8000" dirty="0">
                <a:solidFill>
                  <a:srgbClr val="212121"/>
                </a:solidFill>
                <a:latin typeface="Calibri" panose="020F0502020204030204" pitchFamily="34" charset="0"/>
              </a:rPr>
            </a:br>
            <a:endParaRPr lang="hr-HR" sz="8000" dirty="0">
              <a:solidFill>
                <a:srgbClr val="212121"/>
              </a:solidFill>
              <a:latin typeface="Calibri" panose="020F0502020204030204" pitchFamily="34" charset="0"/>
            </a:endParaRPr>
          </a:p>
          <a:p>
            <a:pPr marL="0" indent="0">
              <a:buNone/>
            </a:pPr>
            <a:r>
              <a:rPr lang="hr-HR" sz="8000" dirty="0">
                <a:solidFill>
                  <a:srgbClr val="212121"/>
                </a:solidFill>
                <a:latin typeface="Calibri" panose="020F0502020204030204" pitchFamily="34" charset="0"/>
              </a:rPr>
              <a:t>- osnovno oružje: _______________</a:t>
            </a:r>
            <a:br>
              <a:rPr lang="hr-HR" sz="8000" dirty="0">
                <a:solidFill>
                  <a:srgbClr val="212121"/>
                </a:solidFill>
                <a:latin typeface="Calibri" panose="020F0502020204030204" pitchFamily="34" charset="0"/>
              </a:rPr>
            </a:br>
            <a:endParaRPr lang="hr-HR" sz="8000" dirty="0">
              <a:solidFill>
                <a:srgbClr val="212121"/>
              </a:solidFill>
              <a:latin typeface="Calibri" panose="020F0502020204030204" pitchFamily="34" charset="0"/>
            </a:endParaRPr>
          </a:p>
        </p:txBody>
      </p:sp>
    </p:spTree>
    <p:extLst>
      <p:ext uri="{BB962C8B-B14F-4D97-AF65-F5344CB8AC3E}">
        <p14:creationId xmlns:p14="http://schemas.microsoft.com/office/powerpoint/2010/main" val="298048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B9EE3F3-89B7-43C3-8651-C4C968309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slov 1">
            <a:extLst>
              <a:ext uri="{FF2B5EF4-FFF2-40B4-BE49-F238E27FC236}">
                <a16:creationId xmlns:a16="http://schemas.microsoft.com/office/drawing/2014/main" id="{FF48DB0E-C917-41EA-8642-49A68925BC29}"/>
              </a:ext>
            </a:extLst>
          </p:cNvPr>
          <p:cNvSpPr>
            <a:spLocks noGrp="1"/>
          </p:cNvSpPr>
          <p:nvPr>
            <p:ph type="title"/>
          </p:nvPr>
        </p:nvSpPr>
        <p:spPr>
          <a:xfrm>
            <a:off x="411480" y="991443"/>
            <a:ext cx="4443154" cy="1087819"/>
          </a:xfrm>
        </p:spPr>
        <p:txBody>
          <a:bodyPr anchor="b">
            <a:normAutofit/>
          </a:bodyPr>
          <a:lstStyle/>
          <a:p>
            <a:r>
              <a:rPr lang="hr-HR" sz="3400" b="0" i="0">
                <a:effectLst/>
                <a:latin typeface="Calibri" panose="020F0502020204030204" pitchFamily="34" charset="0"/>
              </a:rPr>
              <a:t>ZADATAK</a:t>
            </a:r>
            <a:endParaRPr lang="hr-HR" sz="3400"/>
          </a:p>
        </p:txBody>
      </p:sp>
      <p:sp>
        <p:nvSpPr>
          <p:cNvPr id="11" name="Rectangle 10">
            <a:extLst>
              <a:ext uri="{FF2B5EF4-FFF2-40B4-BE49-F238E27FC236}">
                <a16:creationId xmlns:a16="http://schemas.microsoft.com/office/drawing/2014/main" id="{33AE4636-AEEC-45D6-84D4-7AC2DA48EC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49223" y="38793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3" name="Rectangle 12">
            <a:extLst>
              <a:ext uri="{FF2B5EF4-FFF2-40B4-BE49-F238E27FC236}">
                <a16:creationId xmlns:a16="http://schemas.microsoft.com/office/drawing/2014/main" id="{8D9CE0F4-2EB2-4F1F-8AAC-DB3571D9FE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480" y="2285541"/>
            <a:ext cx="43891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Rezervirano mjesto sadržaja 2">
            <a:extLst>
              <a:ext uri="{FF2B5EF4-FFF2-40B4-BE49-F238E27FC236}">
                <a16:creationId xmlns:a16="http://schemas.microsoft.com/office/drawing/2014/main" id="{9891B322-8626-49F9-8CBD-B55E6C33BB37}"/>
              </a:ext>
            </a:extLst>
          </p:cNvPr>
          <p:cNvSpPr>
            <a:spLocks noGrp="1"/>
          </p:cNvSpPr>
          <p:nvPr>
            <p:ph idx="1"/>
          </p:nvPr>
        </p:nvSpPr>
        <p:spPr>
          <a:xfrm>
            <a:off x="411480" y="2684095"/>
            <a:ext cx="4443154" cy="3492868"/>
          </a:xfrm>
        </p:spPr>
        <p:txBody>
          <a:bodyPr>
            <a:normAutofit/>
          </a:bodyPr>
          <a:lstStyle/>
          <a:p>
            <a:pPr marL="0" indent="0" rtl="0">
              <a:buNone/>
            </a:pPr>
            <a:r>
              <a:rPr lang="hr-HR" sz="1500" b="0" i="0">
                <a:effectLst/>
                <a:latin typeface="Calibri" panose="020F0502020204030204" pitchFamily="34" charset="0"/>
              </a:rPr>
              <a:t>Pročitaj tekst.</a:t>
            </a:r>
          </a:p>
          <a:p>
            <a:pPr rtl="0"/>
            <a:r>
              <a:rPr lang="hr-HR" sz="1500" b="0" i="0">
                <a:effectLst/>
                <a:latin typeface="Calibri" panose="020F0502020204030204" pitchFamily="34" charset="0"/>
              </a:rPr>
              <a:t>Nakon što je perzijski kralj Darije I. ugušio pobunu i zauzeo grad Milet (sravnio ga sa zemljom), a stanovništvo pobio ili prodao u ropstvo, odlučio je napasti i kazniti Atenjane i ostale Grke zato što su pomagali ustanicima. Već 492. g. pr. Kr. Perzijanci su krenuli u prvi vojni pohod na grčke polise, ali je njihova mornarica bila uništena u oluji te je tako pohod propao. </a:t>
            </a:r>
            <a:br>
              <a:rPr lang="hr-HR" sz="1500" b="0" i="0">
                <a:effectLst/>
                <a:latin typeface="Calibri" panose="020F0502020204030204" pitchFamily="34" charset="0"/>
              </a:rPr>
            </a:br>
            <a:endParaRPr lang="hr-HR" sz="1500" b="0" i="0">
              <a:effectLst/>
              <a:latin typeface="Calibri" panose="020F0502020204030204" pitchFamily="34" charset="0"/>
            </a:endParaRPr>
          </a:p>
          <a:p>
            <a:pPr rtl="0"/>
            <a:r>
              <a:rPr lang="hr-HR" sz="1500" b="0" i="0">
                <a:effectLst/>
                <a:latin typeface="Calibri" panose="020F0502020204030204" pitchFamily="34" charset="0"/>
              </a:rPr>
              <a:t>Nakon obnavljanja vojske Perzijanci su se 490. g. pr. Kr. odlučili napasti Grčku. Perzijska vojska se iskrcala na Maratonskom polju. Atenjani su se gotovo sami suprotstavili protivniku koji je bio mnogobrojniji i pobijedili ga. </a:t>
            </a:r>
          </a:p>
          <a:p>
            <a:endParaRPr lang="hr-HR" sz="1500"/>
          </a:p>
        </p:txBody>
      </p:sp>
      <p:pic>
        <p:nvPicPr>
          <p:cNvPr id="4" name="Slika 3">
            <a:extLst>
              <a:ext uri="{FF2B5EF4-FFF2-40B4-BE49-F238E27FC236}">
                <a16:creationId xmlns:a16="http://schemas.microsoft.com/office/drawing/2014/main" id="{180B117E-93A3-46DE-BE1B-17F849415760}"/>
              </a:ext>
            </a:extLst>
          </p:cNvPr>
          <p:cNvPicPr>
            <a:picLocks noChangeAspect="1"/>
          </p:cNvPicPr>
          <p:nvPr/>
        </p:nvPicPr>
        <p:blipFill>
          <a:blip r:embed="rId2"/>
          <a:stretch>
            <a:fillRect/>
          </a:stretch>
        </p:blipFill>
        <p:spPr>
          <a:xfrm>
            <a:off x="5385816" y="752698"/>
            <a:ext cx="6440424" cy="5297249"/>
          </a:xfrm>
          <a:prstGeom prst="rect">
            <a:avLst/>
          </a:prstGeom>
        </p:spPr>
      </p:pic>
    </p:spTree>
    <p:extLst>
      <p:ext uri="{BB962C8B-B14F-4D97-AF65-F5344CB8AC3E}">
        <p14:creationId xmlns:p14="http://schemas.microsoft.com/office/powerpoint/2010/main" val="19248743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85E1BDC-A9B0-4A87-82E3-F3187F69A8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0990C621-3B8B-4820-8328-D47EF7CE8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36512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Naslov 1">
            <a:extLst>
              <a:ext uri="{FF2B5EF4-FFF2-40B4-BE49-F238E27FC236}">
                <a16:creationId xmlns:a16="http://schemas.microsoft.com/office/drawing/2014/main" id="{95788246-1349-45C6-9159-F8CD19FA2EF9}"/>
              </a:ext>
            </a:extLst>
          </p:cNvPr>
          <p:cNvSpPr>
            <a:spLocks noGrp="1"/>
          </p:cNvSpPr>
          <p:nvPr>
            <p:ph type="title"/>
          </p:nvPr>
        </p:nvSpPr>
        <p:spPr>
          <a:xfrm>
            <a:off x="1051560" y="586822"/>
            <a:ext cx="3657600" cy="1645920"/>
          </a:xfrm>
        </p:spPr>
        <p:txBody>
          <a:bodyPr>
            <a:normAutofit/>
          </a:bodyPr>
          <a:lstStyle/>
          <a:p>
            <a:r>
              <a:rPr lang="pl-PL" sz="2700" b="0" i="0">
                <a:effectLst/>
                <a:latin typeface="Calibri" panose="020F0502020204030204" pitchFamily="34" charset="0"/>
              </a:rPr>
              <a:t>Pogledaj video zapis - Bitka na Maratonskom polju od 0:13 do 2:16 minuta</a:t>
            </a:r>
            <a:endParaRPr lang="hr-HR" sz="2700"/>
          </a:p>
        </p:txBody>
      </p:sp>
      <p:sp>
        <p:nvSpPr>
          <p:cNvPr id="14" name="Rectangle 13">
            <a:extLst>
              <a:ext uri="{FF2B5EF4-FFF2-40B4-BE49-F238E27FC236}">
                <a16:creationId xmlns:a16="http://schemas.microsoft.com/office/drawing/2014/main" id="{C1A2385B-1D2A-4E17-84FA-6CB7F0AAE4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105773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6" name="Rectangle 15">
            <a:extLst>
              <a:ext uri="{FF2B5EF4-FFF2-40B4-BE49-F238E27FC236}">
                <a16:creationId xmlns:a16="http://schemas.microsoft.com/office/drawing/2014/main" id="{5E791F2F-79DB-4CC0-9FA1-001E3E91E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243541" y="140063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zervirano mjesto sadržaja 2">
            <a:extLst>
              <a:ext uri="{FF2B5EF4-FFF2-40B4-BE49-F238E27FC236}">
                <a16:creationId xmlns:a16="http://schemas.microsoft.com/office/drawing/2014/main" id="{C5799BFA-6D97-48E6-A038-BD35B47EB2B9}"/>
              </a:ext>
            </a:extLst>
          </p:cNvPr>
          <p:cNvSpPr>
            <a:spLocks noGrp="1"/>
          </p:cNvSpPr>
          <p:nvPr>
            <p:ph idx="1"/>
          </p:nvPr>
        </p:nvSpPr>
        <p:spPr>
          <a:xfrm>
            <a:off x="5250106" y="586822"/>
            <a:ext cx="6106742" cy="1645920"/>
          </a:xfrm>
        </p:spPr>
        <p:txBody>
          <a:bodyPr anchor="ctr">
            <a:normAutofit/>
          </a:bodyPr>
          <a:lstStyle/>
          <a:p>
            <a:r>
              <a:rPr lang="hr-HR" sz="1800" dirty="0">
                <a:hlinkClick r:id="rId2"/>
              </a:rPr>
              <a:t>https://www.youtube.com/watch?v=8Ma9eqsVVqc</a:t>
            </a:r>
            <a:endParaRPr lang="hr-HR" sz="1800" dirty="0"/>
          </a:p>
          <a:p>
            <a:endParaRPr lang="hr-HR" sz="1800" dirty="0"/>
          </a:p>
        </p:txBody>
      </p:sp>
      <p:pic>
        <p:nvPicPr>
          <p:cNvPr id="5" name="Slika 4" descr="Slika na kojoj se prikazuje nebo, tlo, na otvorenom, plaža&#10;&#10;Opis je automatski generiran">
            <a:extLst>
              <a:ext uri="{FF2B5EF4-FFF2-40B4-BE49-F238E27FC236}">
                <a16:creationId xmlns:a16="http://schemas.microsoft.com/office/drawing/2014/main" id="{F433EF66-448D-4ADD-9D1E-4961AB804486}"/>
              </a:ext>
            </a:extLst>
          </p:cNvPr>
          <p:cNvPicPr>
            <a:picLocks noChangeAspect="1"/>
          </p:cNvPicPr>
          <p:nvPr/>
        </p:nvPicPr>
        <p:blipFill>
          <a:blip r:embed="rId3"/>
          <a:stretch>
            <a:fillRect/>
          </a:stretch>
        </p:blipFill>
        <p:spPr>
          <a:xfrm>
            <a:off x="557783" y="2957062"/>
            <a:ext cx="5481509" cy="3028533"/>
          </a:xfrm>
          <a:prstGeom prst="rect">
            <a:avLst/>
          </a:prstGeom>
        </p:spPr>
      </p:pic>
      <p:pic>
        <p:nvPicPr>
          <p:cNvPr id="4" name="Slika 3" descr="Slika na kojoj se prikazuje isječak crteža&#10;&#10;Opis je automatski generiran">
            <a:extLst>
              <a:ext uri="{FF2B5EF4-FFF2-40B4-BE49-F238E27FC236}">
                <a16:creationId xmlns:a16="http://schemas.microsoft.com/office/drawing/2014/main" id="{93ACA690-FEED-427B-8803-7229090FB213}"/>
              </a:ext>
            </a:extLst>
          </p:cNvPr>
          <p:cNvPicPr>
            <a:picLocks noChangeAspect="1"/>
          </p:cNvPicPr>
          <p:nvPr/>
        </p:nvPicPr>
        <p:blipFill>
          <a:blip r:embed="rId4"/>
          <a:stretch>
            <a:fillRect/>
          </a:stretch>
        </p:blipFill>
        <p:spPr>
          <a:xfrm>
            <a:off x="6198781" y="3335152"/>
            <a:ext cx="5523082" cy="2272353"/>
          </a:xfrm>
          <a:prstGeom prst="rect">
            <a:avLst/>
          </a:prstGeom>
        </p:spPr>
      </p:pic>
    </p:spTree>
    <p:extLst>
      <p:ext uri="{BB962C8B-B14F-4D97-AF65-F5344CB8AC3E}">
        <p14:creationId xmlns:p14="http://schemas.microsoft.com/office/powerpoint/2010/main" val="23527620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0550F5B9-399F-4FAD-AE6C-ED65F9A43A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6" name="Rectangle 25">
            <a:extLst>
              <a:ext uri="{FF2B5EF4-FFF2-40B4-BE49-F238E27FC236}">
                <a16:creationId xmlns:a16="http://schemas.microsoft.com/office/drawing/2014/main" id="{C062E60F-5CD4-4268-8359-8076634680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288350"/>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Naslov 1">
            <a:extLst>
              <a:ext uri="{FF2B5EF4-FFF2-40B4-BE49-F238E27FC236}">
                <a16:creationId xmlns:a16="http://schemas.microsoft.com/office/drawing/2014/main" id="{CE6E422B-0000-4192-9DD3-9788F782E1E8}"/>
              </a:ext>
            </a:extLst>
          </p:cNvPr>
          <p:cNvSpPr>
            <a:spLocks noGrp="1"/>
          </p:cNvSpPr>
          <p:nvPr>
            <p:ph type="title"/>
          </p:nvPr>
        </p:nvSpPr>
        <p:spPr>
          <a:xfrm>
            <a:off x="841248" y="510047"/>
            <a:ext cx="3300984" cy="1645920"/>
          </a:xfrm>
        </p:spPr>
        <p:txBody>
          <a:bodyPr>
            <a:normAutofit/>
          </a:bodyPr>
          <a:lstStyle/>
          <a:p>
            <a:r>
              <a:rPr lang="hr-HR" sz="2800" b="0" i="0">
                <a:effectLst/>
                <a:latin typeface="Calibri" panose="020F0502020204030204" pitchFamily="34" charset="0"/>
              </a:rPr>
              <a:t>Fidipid, grčki hoplit</a:t>
            </a:r>
            <a:endParaRPr lang="hr-HR" sz="2800"/>
          </a:p>
        </p:txBody>
      </p:sp>
      <p:sp>
        <p:nvSpPr>
          <p:cNvPr id="28" name="Rectangle 27">
            <a:extLst>
              <a:ext uri="{FF2B5EF4-FFF2-40B4-BE49-F238E27FC236}">
                <a16:creationId xmlns:a16="http://schemas.microsoft.com/office/drawing/2014/main" id="{BB341EC3-1810-4D33-BA3F-E2D0AA0ECF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980964"/>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10127CDE-2B99-47A8-BB3C-7D17519105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610864" y="1323863"/>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Content Placeholder 9">
            <a:extLst>
              <a:ext uri="{FF2B5EF4-FFF2-40B4-BE49-F238E27FC236}">
                <a16:creationId xmlns:a16="http://schemas.microsoft.com/office/drawing/2014/main" id="{6A3BD829-5BAB-4E30-8C1A-7BAD3FA50D59}"/>
              </a:ext>
            </a:extLst>
          </p:cNvPr>
          <p:cNvSpPr>
            <a:spLocks noGrp="1"/>
          </p:cNvSpPr>
          <p:nvPr>
            <p:ph idx="1"/>
          </p:nvPr>
        </p:nvSpPr>
        <p:spPr>
          <a:xfrm>
            <a:off x="4581144" y="510047"/>
            <a:ext cx="6858000" cy="1645920"/>
          </a:xfrm>
        </p:spPr>
        <p:txBody>
          <a:bodyPr anchor="ctr">
            <a:normAutofit/>
          </a:bodyPr>
          <a:lstStyle/>
          <a:p>
            <a:endParaRPr lang="en-US" sz="1800"/>
          </a:p>
        </p:txBody>
      </p:sp>
      <p:pic>
        <p:nvPicPr>
          <p:cNvPr id="4" name="Slika 3">
            <a:extLst>
              <a:ext uri="{FF2B5EF4-FFF2-40B4-BE49-F238E27FC236}">
                <a16:creationId xmlns:a16="http://schemas.microsoft.com/office/drawing/2014/main" id="{3E451A78-941A-44DA-94DF-90D91EA763FF}"/>
              </a:ext>
            </a:extLst>
          </p:cNvPr>
          <p:cNvPicPr>
            <a:picLocks noChangeAspect="1"/>
          </p:cNvPicPr>
          <p:nvPr/>
        </p:nvPicPr>
        <p:blipFill rotWithShape="1">
          <a:blip r:embed="rId2"/>
          <a:srcRect r="7875"/>
          <a:stretch/>
        </p:blipFill>
        <p:spPr>
          <a:xfrm>
            <a:off x="557784" y="2606462"/>
            <a:ext cx="3584448" cy="3639312"/>
          </a:xfrm>
          <a:prstGeom prst="rect">
            <a:avLst/>
          </a:prstGeom>
        </p:spPr>
      </p:pic>
      <p:pic>
        <p:nvPicPr>
          <p:cNvPr id="7" name="Slika 6">
            <a:extLst>
              <a:ext uri="{FF2B5EF4-FFF2-40B4-BE49-F238E27FC236}">
                <a16:creationId xmlns:a16="http://schemas.microsoft.com/office/drawing/2014/main" id="{EC516D2E-E1E5-484D-8D4B-D78CC4AA71AA}"/>
              </a:ext>
            </a:extLst>
          </p:cNvPr>
          <p:cNvPicPr>
            <a:picLocks noChangeAspect="1"/>
          </p:cNvPicPr>
          <p:nvPr/>
        </p:nvPicPr>
        <p:blipFill>
          <a:blip r:embed="rId3"/>
          <a:stretch>
            <a:fillRect/>
          </a:stretch>
        </p:blipFill>
        <p:spPr>
          <a:xfrm>
            <a:off x="4347599" y="3222581"/>
            <a:ext cx="3584448" cy="2407074"/>
          </a:xfrm>
          <a:prstGeom prst="rect">
            <a:avLst/>
          </a:prstGeom>
        </p:spPr>
      </p:pic>
      <p:pic>
        <p:nvPicPr>
          <p:cNvPr id="5" name="Rezervirano mjesto sadržaja 4">
            <a:extLst>
              <a:ext uri="{FF2B5EF4-FFF2-40B4-BE49-F238E27FC236}">
                <a16:creationId xmlns:a16="http://schemas.microsoft.com/office/drawing/2014/main" id="{9AC394D2-1505-4E43-ACC0-8D7C582D1038}"/>
              </a:ext>
            </a:extLst>
          </p:cNvPr>
          <p:cNvPicPr>
            <a:picLocks noChangeAspect="1"/>
          </p:cNvPicPr>
          <p:nvPr/>
        </p:nvPicPr>
        <p:blipFill rotWithShape="1">
          <a:blip r:embed="rId4"/>
          <a:srcRect l="29792" r="8823"/>
          <a:stretch/>
        </p:blipFill>
        <p:spPr>
          <a:xfrm>
            <a:off x="8137415" y="2606481"/>
            <a:ext cx="3584448" cy="3639274"/>
          </a:xfrm>
          <a:prstGeom prst="rect">
            <a:avLst/>
          </a:prstGeom>
        </p:spPr>
      </p:pic>
    </p:spTree>
    <p:extLst>
      <p:ext uri="{BB962C8B-B14F-4D97-AF65-F5344CB8AC3E}">
        <p14:creationId xmlns:p14="http://schemas.microsoft.com/office/powerpoint/2010/main" val="38691021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6646FC9-C66D-4EC7-8310-0DD4ACC49C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A3473CF9-37EB-43E7-89EF-D2D1C53D1D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03615" y="221673"/>
            <a:ext cx="8384770" cy="1332634"/>
          </a:xfrm>
          <a:prstGeom prst="rect">
            <a:avLst/>
          </a:prstGeom>
          <a:ln w="12700">
            <a:solidFill>
              <a:srgbClr val="DEDEDE"/>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Naslov 1">
            <a:extLst>
              <a:ext uri="{FF2B5EF4-FFF2-40B4-BE49-F238E27FC236}">
                <a16:creationId xmlns:a16="http://schemas.microsoft.com/office/drawing/2014/main" id="{4B8A21F1-A5B7-4187-9C05-97EB24FF4A1B}"/>
              </a:ext>
            </a:extLst>
          </p:cNvPr>
          <p:cNvSpPr>
            <a:spLocks noGrp="1"/>
          </p:cNvSpPr>
          <p:nvPr>
            <p:ph type="title"/>
          </p:nvPr>
        </p:nvSpPr>
        <p:spPr>
          <a:xfrm>
            <a:off x="2103121" y="310343"/>
            <a:ext cx="7985759" cy="868823"/>
          </a:xfrm>
        </p:spPr>
        <p:txBody>
          <a:bodyPr vert="horz" lIns="91440" tIns="45720" rIns="91440" bIns="45720" rtlCol="0" anchor="ctr">
            <a:normAutofit/>
          </a:bodyPr>
          <a:lstStyle/>
          <a:p>
            <a:pPr algn="ctr"/>
            <a:r>
              <a:rPr lang="en-US" sz="3400"/>
              <a:t>Bitka kod Termopilskog klanca – 480. g. pr. Kr. </a:t>
            </a:r>
          </a:p>
        </p:txBody>
      </p:sp>
      <p:sp>
        <p:nvSpPr>
          <p:cNvPr id="14" name="Rectangle: Rounded Corners 13">
            <a:extLst>
              <a:ext uri="{FF2B5EF4-FFF2-40B4-BE49-F238E27FC236}">
                <a16:creationId xmlns:a16="http://schemas.microsoft.com/office/drawing/2014/main" id="{586B4EF9-43BA-4655-A6FF-1D8E21574C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83110" y="1211407"/>
            <a:ext cx="7225780"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venir Next LT Pro"/>
            </a:endParaRPr>
          </a:p>
        </p:txBody>
      </p:sp>
      <p:pic>
        <p:nvPicPr>
          <p:cNvPr id="4" name="Slika 3" descr="Slika na kojoj se prikazuje karta&#10;&#10;Opis je automatski generiran">
            <a:extLst>
              <a:ext uri="{FF2B5EF4-FFF2-40B4-BE49-F238E27FC236}">
                <a16:creationId xmlns:a16="http://schemas.microsoft.com/office/drawing/2014/main" id="{82D14E7B-04D0-4766-B5A1-C84FA6B19D11}"/>
              </a:ext>
            </a:extLst>
          </p:cNvPr>
          <p:cNvPicPr>
            <a:picLocks noChangeAspect="1"/>
          </p:cNvPicPr>
          <p:nvPr/>
        </p:nvPicPr>
        <p:blipFill>
          <a:blip r:embed="rId2"/>
          <a:stretch>
            <a:fillRect/>
          </a:stretch>
        </p:blipFill>
        <p:spPr>
          <a:xfrm>
            <a:off x="693356" y="2139484"/>
            <a:ext cx="4980560" cy="4096512"/>
          </a:xfrm>
          <a:prstGeom prst="rect">
            <a:avLst/>
          </a:prstGeom>
        </p:spPr>
      </p:pic>
      <p:pic>
        <p:nvPicPr>
          <p:cNvPr id="5" name="Rezervirano mjesto sadržaja 4" descr="Slika na kojoj se prikazuje tekst&#10;&#10;Opis je automatski generiran">
            <a:extLst>
              <a:ext uri="{FF2B5EF4-FFF2-40B4-BE49-F238E27FC236}">
                <a16:creationId xmlns:a16="http://schemas.microsoft.com/office/drawing/2014/main" id="{4BF1C0C0-2090-4ECF-945A-2D82AB9E065C}"/>
              </a:ext>
            </a:extLst>
          </p:cNvPr>
          <p:cNvPicPr>
            <a:picLocks noGrp="1" noChangeAspect="1"/>
          </p:cNvPicPr>
          <p:nvPr>
            <p:ph idx="1"/>
          </p:nvPr>
        </p:nvPicPr>
        <p:blipFill>
          <a:blip r:embed="rId3"/>
          <a:stretch>
            <a:fillRect/>
          </a:stretch>
        </p:blipFill>
        <p:spPr>
          <a:xfrm>
            <a:off x="6213350" y="2139484"/>
            <a:ext cx="5590032" cy="4096512"/>
          </a:xfrm>
          <a:prstGeom prst="rect">
            <a:avLst/>
          </a:prstGeom>
        </p:spPr>
      </p:pic>
      <p:sp>
        <p:nvSpPr>
          <p:cNvPr id="6" name="Pravokutnik 5">
            <a:extLst>
              <a:ext uri="{FF2B5EF4-FFF2-40B4-BE49-F238E27FC236}">
                <a16:creationId xmlns:a16="http://schemas.microsoft.com/office/drawing/2014/main" id="{7C92ACC7-7CE7-4957-8F74-D73AEC90EF9D}"/>
              </a:ext>
            </a:extLst>
          </p:cNvPr>
          <p:cNvSpPr/>
          <p:nvPr/>
        </p:nvSpPr>
        <p:spPr>
          <a:xfrm>
            <a:off x="8172450" y="6235996"/>
            <a:ext cx="2981325" cy="4696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dirty="0"/>
              <a:t>Spartanski kralj </a:t>
            </a:r>
            <a:r>
              <a:rPr lang="hr-HR" dirty="0" err="1"/>
              <a:t>Leonida</a:t>
            </a:r>
            <a:endParaRPr lang="hr-HR" dirty="0"/>
          </a:p>
        </p:txBody>
      </p:sp>
      <p:sp>
        <p:nvSpPr>
          <p:cNvPr id="3" name="Pravokutnik 2">
            <a:extLst>
              <a:ext uri="{FF2B5EF4-FFF2-40B4-BE49-F238E27FC236}">
                <a16:creationId xmlns:a16="http://schemas.microsoft.com/office/drawing/2014/main" id="{FDC315F1-2D22-0DF4-A362-2471DC3C0C35}"/>
              </a:ext>
            </a:extLst>
          </p:cNvPr>
          <p:cNvSpPr/>
          <p:nvPr/>
        </p:nvSpPr>
        <p:spPr>
          <a:xfrm>
            <a:off x="2787588" y="1207389"/>
            <a:ext cx="6507332" cy="56555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hr-HR" dirty="0">
                <a:hlinkClick r:id="rId4"/>
              </a:rPr>
              <a:t>https://www.youtube.com/watch?v=krIxCseMF-c</a:t>
            </a:r>
            <a:endParaRPr lang="hr-HR" dirty="0"/>
          </a:p>
          <a:p>
            <a:pPr algn="ctr"/>
            <a:endParaRPr lang="hr-HR" dirty="0"/>
          </a:p>
        </p:txBody>
      </p:sp>
    </p:spTree>
    <p:extLst>
      <p:ext uri="{BB962C8B-B14F-4D97-AF65-F5344CB8AC3E}">
        <p14:creationId xmlns:p14="http://schemas.microsoft.com/office/powerpoint/2010/main" val="16946219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385E1BDC-A9B0-4A87-82E3-F3187F69A8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5" name="Rectangle 74">
            <a:extLst>
              <a:ext uri="{FF2B5EF4-FFF2-40B4-BE49-F238E27FC236}">
                <a16:creationId xmlns:a16="http://schemas.microsoft.com/office/drawing/2014/main" id="{0990C621-3B8B-4820-8328-D47EF7CE8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36512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Naslov 1">
            <a:extLst>
              <a:ext uri="{FF2B5EF4-FFF2-40B4-BE49-F238E27FC236}">
                <a16:creationId xmlns:a16="http://schemas.microsoft.com/office/drawing/2014/main" id="{AFCE0FEB-EFFB-474F-98C6-2D447E5113DF}"/>
              </a:ext>
            </a:extLst>
          </p:cNvPr>
          <p:cNvSpPr>
            <a:spLocks noGrp="1"/>
          </p:cNvSpPr>
          <p:nvPr>
            <p:ph type="title"/>
          </p:nvPr>
        </p:nvSpPr>
        <p:spPr>
          <a:xfrm>
            <a:off x="1051560" y="586822"/>
            <a:ext cx="3657600" cy="1645920"/>
          </a:xfrm>
        </p:spPr>
        <p:txBody>
          <a:bodyPr>
            <a:normAutofit/>
          </a:bodyPr>
          <a:lstStyle/>
          <a:p>
            <a:r>
              <a:rPr lang="hr-HR" sz="3200" dirty="0"/>
              <a:t>Film 300</a:t>
            </a:r>
          </a:p>
        </p:txBody>
      </p:sp>
      <p:sp>
        <p:nvSpPr>
          <p:cNvPr id="77" name="Rectangle 76">
            <a:extLst>
              <a:ext uri="{FF2B5EF4-FFF2-40B4-BE49-F238E27FC236}">
                <a16:creationId xmlns:a16="http://schemas.microsoft.com/office/drawing/2014/main" id="{C1A2385B-1D2A-4E17-84FA-6CB7F0AAE4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105773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79" name="Rectangle 78">
            <a:extLst>
              <a:ext uri="{FF2B5EF4-FFF2-40B4-BE49-F238E27FC236}">
                <a16:creationId xmlns:a16="http://schemas.microsoft.com/office/drawing/2014/main" id="{5E791F2F-79DB-4CC0-9FA1-001E3E91E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243541" y="140063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30" name="Content Placeholder 1029">
            <a:extLst>
              <a:ext uri="{FF2B5EF4-FFF2-40B4-BE49-F238E27FC236}">
                <a16:creationId xmlns:a16="http://schemas.microsoft.com/office/drawing/2014/main" id="{F08C9888-BA46-4C24-BBB8-D0B760340B18}"/>
              </a:ext>
            </a:extLst>
          </p:cNvPr>
          <p:cNvSpPr>
            <a:spLocks noGrp="1"/>
          </p:cNvSpPr>
          <p:nvPr>
            <p:ph idx="1"/>
          </p:nvPr>
        </p:nvSpPr>
        <p:spPr>
          <a:xfrm>
            <a:off x="5250106" y="586822"/>
            <a:ext cx="6106742" cy="1645920"/>
          </a:xfrm>
        </p:spPr>
        <p:txBody>
          <a:bodyPr anchor="ctr">
            <a:normAutofit/>
          </a:bodyPr>
          <a:lstStyle/>
          <a:p>
            <a:r>
              <a:rPr lang="hr-HR" sz="1800" dirty="0"/>
              <a:t>Perzijski kralj </a:t>
            </a:r>
            <a:r>
              <a:rPr lang="hr-HR" sz="1800" dirty="0" err="1"/>
              <a:t>Kserkso</a:t>
            </a:r>
            <a:endParaRPr lang="hr-HR" sz="1800" dirty="0"/>
          </a:p>
          <a:p>
            <a:r>
              <a:rPr lang="hr-HR" sz="1800" dirty="0"/>
              <a:t>Spartanski kralja </a:t>
            </a:r>
            <a:r>
              <a:rPr lang="hr-HR" sz="1800" dirty="0" err="1"/>
              <a:t>Leonida</a:t>
            </a:r>
            <a:endParaRPr lang="en-US" sz="1800" dirty="0"/>
          </a:p>
        </p:txBody>
      </p:sp>
      <p:pic>
        <p:nvPicPr>
          <p:cNvPr id="4" name="Slika 3">
            <a:extLst>
              <a:ext uri="{FF2B5EF4-FFF2-40B4-BE49-F238E27FC236}">
                <a16:creationId xmlns:a16="http://schemas.microsoft.com/office/drawing/2014/main" id="{F11B39EF-EB1B-4322-8DE6-DBF673D4D09C}"/>
              </a:ext>
            </a:extLst>
          </p:cNvPr>
          <p:cNvPicPr>
            <a:picLocks noChangeAspect="1"/>
          </p:cNvPicPr>
          <p:nvPr/>
        </p:nvPicPr>
        <p:blipFill>
          <a:blip r:embed="rId2"/>
          <a:stretch>
            <a:fillRect/>
          </a:stretch>
        </p:blipFill>
        <p:spPr>
          <a:xfrm>
            <a:off x="632315" y="2729397"/>
            <a:ext cx="5332444" cy="3483864"/>
          </a:xfrm>
          <a:prstGeom prst="rect">
            <a:avLst/>
          </a:prstGeom>
        </p:spPr>
      </p:pic>
      <p:pic>
        <p:nvPicPr>
          <p:cNvPr id="1026" name="Picture 2" descr="Osveta Persijanaca nakon Termopilske bitke zgrozila je i najgore varvare! -  Alo.rs">
            <a:extLst>
              <a:ext uri="{FF2B5EF4-FFF2-40B4-BE49-F238E27FC236}">
                <a16:creationId xmlns:a16="http://schemas.microsoft.com/office/drawing/2014/main" id="{28AED608-70FF-4BBA-B1A3-77678B8C82EB}"/>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198781" y="2924866"/>
            <a:ext cx="5523082" cy="3092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6816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D325092B-6419-4A84-8814-A29A1DB64435}"/>
              </a:ext>
            </a:extLst>
          </p:cNvPr>
          <p:cNvSpPr>
            <a:spLocks noGrp="1"/>
          </p:cNvSpPr>
          <p:nvPr>
            <p:ph type="title"/>
          </p:nvPr>
        </p:nvSpPr>
        <p:spPr/>
        <p:txBody>
          <a:bodyPr/>
          <a:lstStyle/>
          <a:p>
            <a:r>
              <a:rPr lang="hr-HR" b="0" i="0" dirty="0">
                <a:solidFill>
                  <a:srgbClr val="212121"/>
                </a:solidFill>
                <a:effectLst/>
                <a:latin typeface="Calibri" panose="020F0502020204030204" pitchFamily="34" charset="0"/>
              </a:rPr>
              <a:t>ZADATAK</a:t>
            </a:r>
            <a:br>
              <a:rPr lang="hr-HR" b="0" i="0" dirty="0">
                <a:solidFill>
                  <a:srgbClr val="212121"/>
                </a:solidFill>
                <a:effectLst/>
                <a:latin typeface="Calibri" panose="020F0502020204030204" pitchFamily="34" charset="0"/>
              </a:rPr>
            </a:br>
            <a:endParaRPr lang="hr-HR" dirty="0"/>
          </a:p>
        </p:txBody>
      </p:sp>
      <p:sp>
        <p:nvSpPr>
          <p:cNvPr id="3" name="Rezervirano mjesto sadržaja 2">
            <a:extLst>
              <a:ext uri="{FF2B5EF4-FFF2-40B4-BE49-F238E27FC236}">
                <a16:creationId xmlns:a16="http://schemas.microsoft.com/office/drawing/2014/main" id="{D1F2E672-E06A-4470-8250-C9A4338212DD}"/>
              </a:ext>
            </a:extLst>
          </p:cNvPr>
          <p:cNvSpPr>
            <a:spLocks noGrp="1"/>
          </p:cNvSpPr>
          <p:nvPr>
            <p:ph idx="1"/>
          </p:nvPr>
        </p:nvSpPr>
        <p:spPr/>
        <p:txBody>
          <a:bodyPr>
            <a:normAutofit lnSpcReduction="10000"/>
          </a:bodyPr>
          <a:lstStyle/>
          <a:p>
            <a:pPr marL="0" indent="0" algn="l" rtl="0">
              <a:buNone/>
            </a:pPr>
            <a:r>
              <a:rPr lang="hr-HR" b="0" i="0" dirty="0">
                <a:solidFill>
                  <a:srgbClr val="212121"/>
                </a:solidFill>
                <a:effectLst/>
                <a:latin typeface="Calibri" panose="020F0502020204030204" pitchFamily="34" charset="0"/>
              </a:rPr>
              <a:t>Pročitaj tekst.</a:t>
            </a:r>
          </a:p>
          <a:p>
            <a:pPr marL="0" indent="0" algn="l" rtl="0">
              <a:buNone/>
            </a:pPr>
            <a:r>
              <a:rPr lang="hr-HR" b="0" i="1" dirty="0">
                <a:solidFill>
                  <a:srgbClr val="212121"/>
                </a:solidFill>
                <a:effectLst/>
                <a:latin typeface="Calibri" panose="020F0502020204030204" pitchFamily="34" charset="0"/>
              </a:rPr>
              <a:t>Odlučujuća bitka između Grka i Perzijanaca dogodila se nekoliko dana kasnije. Grčki ratni brodovi (</a:t>
            </a:r>
            <a:r>
              <a:rPr lang="hr-HR" b="0" i="1" dirty="0" err="1">
                <a:solidFill>
                  <a:srgbClr val="212121"/>
                </a:solidFill>
                <a:effectLst/>
                <a:latin typeface="Calibri" panose="020F0502020204030204" pitchFamily="34" charset="0"/>
              </a:rPr>
              <a:t>trijere</a:t>
            </a:r>
            <a:r>
              <a:rPr lang="hr-HR" b="0" i="1" dirty="0">
                <a:solidFill>
                  <a:srgbClr val="212121"/>
                </a:solidFill>
                <a:effectLst/>
                <a:latin typeface="Calibri" panose="020F0502020204030204" pitchFamily="34" charset="0"/>
              </a:rPr>
              <a:t>) porazili su perzijske brodove u bitki kod otoka </a:t>
            </a:r>
            <a:r>
              <a:rPr lang="hr-HR" b="0" i="1" dirty="0" err="1">
                <a:solidFill>
                  <a:srgbClr val="212121"/>
                </a:solidFill>
                <a:effectLst/>
                <a:latin typeface="Calibri" panose="020F0502020204030204" pitchFamily="34" charset="0"/>
              </a:rPr>
              <a:t>Salamine</a:t>
            </a:r>
            <a:r>
              <a:rPr lang="hr-HR" b="0" i="1" dirty="0">
                <a:solidFill>
                  <a:srgbClr val="212121"/>
                </a:solidFill>
                <a:effectLst/>
                <a:latin typeface="Calibri" panose="020F0502020204030204" pitchFamily="34" charset="0"/>
              </a:rPr>
              <a:t>. U uskom tjesnacu kod </a:t>
            </a:r>
            <a:r>
              <a:rPr lang="hr-HR" b="0" i="1" dirty="0" err="1">
                <a:solidFill>
                  <a:srgbClr val="212121"/>
                </a:solidFill>
                <a:effectLst/>
                <a:latin typeface="Calibri" panose="020F0502020204030204" pitchFamily="34" charset="0"/>
              </a:rPr>
              <a:t>Salamine</a:t>
            </a:r>
            <a:r>
              <a:rPr lang="hr-HR" b="0" i="1" dirty="0">
                <a:solidFill>
                  <a:srgbClr val="212121"/>
                </a:solidFill>
                <a:effectLst/>
                <a:latin typeface="Calibri" panose="020F0502020204030204" pitchFamily="34" charset="0"/>
              </a:rPr>
              <a:t> brojni veliki perzijski brodovi međusobno su se smetali. To su iskoristili Grci i svojim manjim brodovima potopili perzijske brodove. Sam </a:t>
            </a:r>
            <a:r>
              <a:rPr lang="hr-HR" b="0" i="1" dirty="0" err="1">
                <a:solidFill>
                  <a:srgbClr val="212121"/>
                </a:solidFill>
                <a:effectLst/>
                <a:latin typeface="Calibri" panose="020F0502020204030204" pitchFamily="34" charset="0"/>
              </a:rPr>
              <a:t>Kserkso</a:t>
            </a:r>
            <a:r>
              <a:rPr lang="hr-HR" b="0" i="1" dirty="0">
                <a:solidFill>
                  <a:srgbClr val="212121"/>
                </a:solidFill>
                <a:effectLst/>
                <a:latin typeface="Calibri" panose="020F0502020204030204" pitchFamily="34" charset="0"/>
              </a:rPr>
              <a:t> je s obale gledao poraz svojih vojnika.  Manje borbe između Grka i Perzijanaca nastavile su se godinama, no Perzijanci su se na kraju morali povući i priznati poraz. Grci su, iako malobrojniji, uspjeli pobijediti zbog boljeg oružja i boljih vojnih zapovjednika. Hrabro su se borili jer su branili svoje domove i slobodu. </a:t>
            </a:r>
          </a:p>
          <a:p>
            <a:endParaRPr lang="hr-HR" dirty="0"/>
          </a:p>
        </p:txBody>
      </p:sp>
    </p:spTree>
    <p:extLst>
      <p:ext uri="{BB962C8B-B14F-4D97-AF65-F5344CB8AC3E}">
        <p14:creationId xmlns:p14="http://schemas.microsoft.com/office/powerpoint/2010/main" val="26588944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72018E1B-E0B9-4440-AFF3-4112E50A27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slov 1">
            <a:extLst>
              <a:ext uri="{FF2B5EF4-FFF2-40B4-BE49-F238E27FC236}">
                <a16:creationId xmlns:a16="http://schemas.microsoft.com/office/drawing/2014/main" id="{F07B0E78-A16E-438E-BF95-18156E318ABF}"/>
              </a:ext>
            </a:extLst>
          </p:cNvPr>
          <p:cNvSpPr>
            <a:spLocks noGrp="1"/>
          </p:cNvSpPr>
          <p:nvPr>
            <p:ph type="title"/>
          </p:nvPr>
        </p:nvSpPr>
        <p:spPr>
          <a:xfrm>
            <a:off x="838200" y="557191"/>
            <a:ext cx="10515600" cy="2217174"/>
          </a:xfrm>
        </p:spPr>
        <p:txBody>
          <a:bodyPr vert="horz" lIns="91440" tIns="45720" rIns="91440" bIns="45720" rtlCol="0" anchor="ctr">
            <a:normAutofit/>
          </a:bodyPr>
          <a:lstStyle/>
          <a:p>
            <a:pPr algn="ctr"/>
            <a:r>
              <a:rPr lang="en-US" sz="5200" kern="1200" dirty="0" err="1">
                <a:solidFill>
                  <a:schemeClr val="tx1"/>
                </a:solidFill>
                <a:latin typeface="+mj-lt"/>
                <a:ea typeface="+mj-ea"/>
                <a:cs typeface="+mj-cs"/>
              </a:rPr>
              <a:t>Bitka</a:t>
            </a:r>
            <a:r>
              <a:rPr lang="en-US" sz="5200" kern="1200" dirty="0">
                <a:solidFill>
                  <a:schemeClr val="tx1"/>
                </a:solidFill>
                <a:latin typeface="+mj-lt"/>
                <a:ea typeface="+mj-ea"/>
                <a:cs typeface="+mj-cs"/>
              </a:rPr>
              <a:t> </a:t>
            </a:r>
            <a:r>
              <a:rPr lang="en-US" sz="5200" kern="1200" dirty="0" err="1">
                <a:solidFill>
                  <a:schemeClr val="tx1"/>
                </a:solidFill>
                <a:latin typeface="+mj-lt"/>
                <a:ea typeface="+mj-ea"/>
                <a:cs typeface="+mj-cs"/>
              </a:rPr>
              <a:t>kod</a:t>
            </a:r>
            <a:r>
              <a:rPr lang="en-US" sz="5200" kern="1200" dirty="0">
                <a:solidFill>
                  <a:schemeClr val="tx1"/>
                </a:solidFill>
                <a:latin typeface="+mj-lt"/>
                <a:ea typeface="+mj-ea"/>
                <a:cs typeface="+mj-cs"/>
              </a:rPr>
              <a:t> </a:t>
            </a:r>
            <a:r>
              <a:rPr lang="en-US" sz="5200" kern="1200" dirty="0" err="1">
                <a:solidFill>
                  <a:schemeClr val="tx1"/>
                </a:solidFill>
                <a:latin typeface="+mj-lt"/>
                <a:ea typeface="+mj-ea"/>
                <a:cs typeface="+mj-cs"/>
              </a:rPr>
              <a:t>Salamine</a:t>
            </a:r>
            <a:r>
              <a:rPr lang="en-US" sz="5200" kern="1200" dirty="0">
                <a:solidFill>
                  <a:schemeClr val="tx1"/>
                </a:solidFill>
                <a:latin typeface="+mj-lt"/>
                <a:ea typeface="+mj-ea"/>
                <a:cs typeface="+mj-cs"/>
              </a:rPr>
              <a:t>- 480. g. pr. Kr.</a:t>
            </a:r>
          </a:p>
        </p:txBody>
      </p:sp>
      <p:pic>
        <p:nvPicPr>
          <p:cNvPr id="4" name="Slika 3" descr="Slika na kojoj se prikazuje nebo, na otvorenom, voda, kip&#10;&#10;Opis je automatski generiran">
            <a:extLst>
              <a:ext uri="{FF2B5EF4-FFF2-40B4-BE49-F238E27FC236}">
                <a16:creationId xmlns:a16="http://schemas.microsoft.com/office/drawing/2014/main" id="{D5EC6C38-20DC-4E84-BE11-1EB623855E6A}"/>
              </a:ext>
            </a:extLst>
          </p:cNvPr>
          <p:cNvPicPr>
            <a:picLocks noChangeAspect="1"/>
          </p:cNvPicPr>
          <p:nvPr/>
        </p:nvPicPr>
        <p:blipFill rotWithShape="1">
          <a:blip r:embed="rId2"/>
          <a:srcRect l="31624" r="20659" b="-3"/>
          <a:stretch/>
        </p:blipFill>
        <p:spPr>
          <a:xfrm>
            <a:off x="184558" y="2962911"/>
            <a:ext cx="2255462" cy="3155238"/>
          </a:xfrm>
          <a:prstGeom prst="rect">
            <a:avLst/>
          </a:prstGeom>
        </p:spPr>
      </p:pic>
      <p:pic>
        <p:nvPicPr>
          <p:cNvPr id="6" name="Slika 5" descr="Slika na kojoj se prikazuje tekst&#10;&#10;Opis je automatski generiran">
            <a:extLst>
              <a:ext uri="{FF2B5EF4-FFF2-40B4-BE49-F238E27FC236}">
                <a16:creationId xmlns:a16="http://schemas.microsoft.com/office/drawing/2014/main" id="{7BDC5210-1F0C-4554-8277-EEA33E265C2E}"/>
              </a:ext>
            </a:extLst>
          </p:cNvPr>
          <p:cNvPicPr>
            <a:picLocks noChangeAspect="1"/>
          </p:cNvPicPr>
          <p:nvPr/>
        </p:nvPicPr>
        <p:blipFill rotWithShape="1">
          <a:blip r:embed="rId3"/>
          <a:srcRect l="18450" r="29167" b="3"/>
          <a:stretch/>
        </p:blipFill>
        <p:spPr>
          <a:xfrm>
            <a:off x="2575696" y="2962911"/>
            <a:ext cx="2255462" cy="3155238"/>
          </a:xfrm>
          <a:prstGeom prst="rect">
            <a:avLst/>
          </a:prstGeom>
        </p:spPr>
      </p:pic>
      <p:pic>
        <p:nvPicPr>
          <p:cNvPr id="5" name="Slika 4" descr="Slika na kojoj se prikazuje tekst, na otvorenom, crno&#10;&#10;Opis je automatski generiran">
            <a:extLst>
              <a:ext uri="{FF2B5EF4-FFF2-40B4-BE49-F238E27FC236}">
                <a16:creationId xmlns:a16="http://schemas.microsoft.com/office/drawing/2014/main" id="{8FAED816-4976-4976-8BA8-ACA3BF1EC2F2}"/>
              </a:ext>
            </a:extLst>
          </p:cNvPr>
          <p:cNvPicPr>
            <a:picLocks noChangeAspect="1"/>
          </p:cNvPicPr>
          <p:nvPr/>
        </p:nvPicPr>
        <p:blipFill rotWithShape="1">
          <a:blip r:embed="rId4"/>
          <a:srcRect l="27429" r="22712" b="-1"/>
          <a:stretch/>
        </p:blipFill>
        <p:spPr>
          <a:xfrm>
            <a:off x="4966833" y="2962911"/>
            <a:ext cx="2255462" cy="3155238"/>
          </a:xfrm>
          <a:prstGeom prst="rect">
            <a:avLst/>
          </a:prstGeom>
        </p:spPr>
      </p:pic>
      <p:pic>
        <p:nvPicPr>
          <p:cNvPr id="2050" name="Picture 2" descr="Bitka kod Salamine – Wikipedija">
            <a:extLst>
              <a:ext uri="{FF2B5EF4-FFF2-40B4-BE49-F238E27FC236}">
                <a16:creationId xmlns:a16="http://schemas.microsoft.com/office/drawing/2014/main" id="{33F59D2E-A090-4765-ADC1-A86B3BBD3512}"/>
              </a:ext>
            </a:extLst>
          </p:cNvPr>
          <p:cNvPicPr>
            <a:picLocks noGrp="1" noChangeAspect="1" noChangeArrowheads="1"/>
          </p:cNvPicPr>
          <p:nvPr>
            <p:ph idx="1"/>
          </p:nvPr>
        </p:nvPicPr>
        <p:blipFill rotWithShape="1">
          <a:blip r:embed="rId5">
            <a:extLst>
              <a:ext uri="{28A0092B-C50C-407E-A947-70E740481C1C}">
                <a14:useLocalDpi xmlns:a14="http://schemas.microsoft.com/office/drawing/2010/main" val="0"/>
              </a:ext>
            </a:extLst>
          </a:blip>
          <a:srcRect l="7702" r="38754" b="-1"/>
          <a:stretch/>
        </p:blipFill>
        <p:spPr bwMode="auto">
          <a:xfrm>
            <a:off x="7357971" y="2962911"/>
            <a:ext cx="2255462" cy="3155238"/>
          </a:xfrm>
          <a:prstGeom prst="rect">
            <a:avLst/>
          </a:prstGeom>
          <a:noFill/>
          <a:extLst>
            <a:ext uri="{909E8E84-426E-40DD-AFC4-6F175D3DCCD1}">
              <a14:hiddenFill xmlns:a14="http://schemas.microsoft.com/office/drawing/2010/main">
                <a:solidFill>
                  <a:srgbClr val="FFFFFF"/>
                </a:solidFill>
              </a14:hiddenFill>
            </a:ext>
          </a:extLst>
        </p:spPr>
      </p:pic>
      <p:pic>
        <p:nvPicPr>
          <p:cNvPr id="7" name="Slika 6" descr="Slika na kojoj se prikazuje tekst&#10;&#10;Opis je automatski generiran">
            <a:extLst>
              <a:ext uri="{FF2B5EF4-FFF2-40B4-BE49-F238E27FC236}">
                <a16:creationId xmlns:a16="http://schemas.microsoft.com/office/drawing/2014/main" id="{AB329562-F5B4-4381-917E-2595F098A5E5}"/>
              </a:ext>
            </a:extLst>
          </p:cNvPr>
          <p:cNvPicPr>
            <a:picLocks noChangeAspect="1"/>
          </p:cNvPicPr>
          <p:nvPr/>
        </p:nvPicPr>
        <p:blipFill rotWithShape="1">
          <a:blip r:embed="rId6"/>
          <a:srcRect l="22721" r="39035" b="-1"/>
          <a:stretch/>
        </p:blipFill>
        <p:spPr>
          <a:xfrm>
            <a:off x="9749109" y="2962911"/>
            <a:ext cx="2255462" cy="3155238"/>
          </a:xfrm>
          <a:prstGeom prst="rect">
            <a:avLst/>
          </a:prstGeom>
        </p:spPr>
      </p:pic>
      <p:sp>
        <p:nvSpPr>
          <p:cNvPr id="3" name="Pravokutnik 2">
            <a:extLst>
              <a:ext uri="{FF2B5EF4-FFF2-40B4-BE49-F238E27FC236}">
                <a16:creationId xmlns:a16="http://schemas.microsoft.com/office/drawing/2014/main" id="{771DAFE2-8453-1457-A3F8-9BF69FC4A29B}"/>
              </a:ext>
            </a:extLst>
          </p:cNvPr>
          <p:cNvSpPr/>
          <p:nvPr/>
        </p:nvSpPr>
        <p:spPr>
          <a:xfrm>
            <a:off x="2681056" y="2201662"/>
            <a:ext cx="6320901" cy="52378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hr-HR" dirty="0">
                <a:hlinkClick r:id="rId7"/>
              </a:rPr>
              <a:t>https://www.youtube.com/watch?v=wIU4JGr9iP0</a:t>
            </a:r>
            <a:endParaRPr lang="hr-HR" dirty="0"/>
          </a:p>
          <a:p>
            <a:pPr algn="ctr"/>
            <a:endParaRPr lang="hr-HR" dirty="0"/>
          </a:p>
        </p:txBody>
      </p:sp>
    </p:spTree>
    <p:extLst>
      <p:ext uri="{BB962C8B-B14F-4D97-AF65-F5344CB8AC3E}">
        <p14:creationId xmlns:p14="http://schemas.microsoft.com/office/powerpoint/2010/main" val="17058587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446DEB91-00EA-4331-B3F0-273CDC9D734C}"/>
              </a:ext>
            </a:extLst>
          </p:cNvPr>
          <p:cNvSpPr>
            <a:spLocks noGrp="1"/>
          </p:cNvSpPr>
          <p:nvPr>
            <p:ph type="title"/>
          </p:nvPr>
        </p:nvSpPr>
        <p:spPr/>
        <p:txBody>
          <a:bodyPr/>
          <a:lstStyle/>
          <a:p>
            <a:r>
              <a:rPr lang="pl-PL" b="0" i="0" dirty="0">
                <a:solidFill>
                  <a:srgbClr val="212121"/>
                </a:solidFill>
                <a:effectLst/>
                <a:latin typeface="Calibri" panose="020F0502020204030204" pitchFamily="34" charset="0"/>
              </a:rPr>
              <a:t>ZADATAK</a:t>
            </a:r>
            <a:br>
              <a:rPr lang="pl-PL" b="0" i="0" dirty="0">
                <a:solidFill>
                  <a:srgbClr val="212121"/>
                </a:solidFill>
                <a:effectLst/>
                <a:latin typeface="Calibri" panose="020F0502020204030204" pitchFamily="34" charset="0"/>
              </a:rPr>
            </a:br>
            <a:endParaRPr lang="hr-HR" dirty="0"/>
          </a:p>
        </p:txBody>
      </p:sp>
      <p:sp>
        <p:nvSpPr>
          <p:cNvPr id="3" name="Rezervirano mjesto sadržaja 2">
            <a:extLst>
              <a:ext uri="{FF2B5EF4-FFF2-40B4-BE49-F238E27FC236}">
                <a16:creationId xmlns:a16="http://schemas.microsoft.com/office/drawing/2014/main" id="{94A2A37A-DD05-45F4-8A3F-B57AC419A11A}"/>
              </a:ext>
            </a:extLst>
          </p:cNvPr>
          <p:cNvSpPr>
            <a:spLocks noGrp="1"/>
          </p:cNvSpPr>
          <p:nvPr>
            <p:ph idx="1"/>
          </p:nvPr>
        </p:nvSpPr>
        <p:spPr/>
        <p:txBody>
          <a:bodyPr/>
          <a:lstStyle/>
          <a:p>
            <a:pPr marL="0" indent="0" algn="l" rtl="0">
              <a:buNone/>
            </a:pPr>
            <a:r>
              <a:rPr lang="pl-PL" b="0" i="0" dirty="0">
                <a:solidFill>
                  <a:srgbClr val="212121"/>
                </a:solidFill>
                <a:effectLst/>
                <a:latin typeface="Calibri" panose="020F0502020204030204" pitchFamily="34" charset="0"/>
              </a:rPr>
              <a:t>Razmisli i kratko odgovori u bilježnicu.</a:t>
            </a:r>
          </a:p>
          <a:p>
            <a:pPr algn="l" rtl="0">
              <a:buFont typeface="+mj-lt"/>
              <a:buAutoNum type="arabicPeriod"/>
            </a:pPr>
            <a:r>
              <a:rPr lang="pl-PL" b="0" i="1" dirty="0">
                <a:solidFill>
                  <a:srgbClr val="212121"/>
                </a:solidFill>
                <a:effectLst/>
                <a:latin typeface="Calibri" panose="020F0502020204030204" pitchFamily="34" charset="0"/>
              </a:rPr>
              <a:t>Što je rat?</a:t>
            </a:r>
            <a:endParaRPr lang="pl-PL" b="0" i="0" dirty="0">
              <a:solidFill>
                <a:srgbClr val="212121"/>
              </a:solidFill>
              <a:effectLst/>
              <a:latin typeface="Calibri" panose="020F0502020204030204" pitchFamily="34" charset="0"/>
            </a:endParaRPr>
          </a:p>
          <a:p>
            <a:pPr algn="l" rtl="0">
              <a:buFont typeface="+mj-lt"/>
              <a:buAutoNum type="arabicPeriod"/>
            </a:pPr>
            <a:r>
              <a:rPr lang="pl-PL" b="0" i="1" dirty="0">
                <a:solidFill>
                  <a:srgbClr val="212121"/>
                </a:solidFill>
                <a:effectLst/>
                <a:latin typeface="Calibri" panose="020F0502020204030204" pitchFamily="34" charset="0"/>
              </a:rPr>
              <a:t>Zašto dolazi do ratova?</a:t>
            </a:r>
            <a:endParaRPr lang="pl-PL" b="0" i="0" dirty="0">
              <a:solidFill>
                <a:srgbClr val="212121"/>
              </a:solidFill>
              <a:effectLst/>
              <a:latin typeface="Calibri" panose="020F0502020204030204" pitchFamily="34" charset="0"/>
            </a:endParaRPr>
          </a:p>
          <a:p>
            <a:pPr algn="l" rtl="0">
              <a:buFont typeface="+mj-lt"/>
              <a:buAutoNum type="arabicPeriod"/>
            </a:pPr>
            <a:r>
              <a:rPr lang="pl-PL" b="0" i="1" dirty="0">
                <a:solidFill>
                  <a:srgbClr val="212121"/>
                </a:solidFill>
                <a:effectLst/>
                <a:latin typeface="Calibri" panose="020F0502020204030204" pitchFamily="34" charset="0"/>
              </a:rPr>
              <a:t>Što se u ratu zbiva?</a:t>
            </a:r>
            <a:endParaRPr lang="pl-PL" b="0" i="0" dirty="0">
              <a:solidFill>
                <a:srgbClr val="212121"/>
              </a:solidFill>
              <a:effectLst/>
              <a:latin typeface="Calibri" panose="020F0502020204030204" pitchFamily="34" charset="0"/>
            </a:endParaRPr>
          </a:p>
          <a:p>
            <a:endParaRPr lang="hr-HR" dirty="0"/>
          </a:p>
        </p:txBody>
      </p:sp>
    </p:spTree>
    <p:extLst>
      <p:ext uri="{BB962C8B-B14F-4D97-AF65-F5344CB8AC3E}">
        <p14:creationId xmlns:p14="http://schemas.microsoft.com/office/powerpoint/2010/main" val="36834854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3B32DD15-976A-48EA-AC7A-AF2893ABCD30}"/>
              </a:ext>
            </a:extLst>
          </p:cNvPr>
          <p:cNvSpPr>
            <a:spLocks noGrp="1"/>
          </p:cNvSpPr>
          <p:nvPr>
            <p:ph type="title"/>
          </p:nvPr>
        </p:nvSpPr>
        <p:spPr/>
        <p:txBody>
          <a:bodyPr/>
          <a:lstStyle/>
          <a:p>
            <a:r>
              <a:rPr lang="hr-HR" b="0" i="0" dirty="0">
                <a:solidFill>
                  <a:srgbClr val="212121"/>
                </a:solidFill>
                <a:effectLst/>
                <a:latin typeface="Calibri" panose="020F0502020204030204" pitchFamily="34" charset="0"/>
              </a:rPr>
              <a:t>ZADATAK</a:t>
            </a:r>
            <a:endParaRPr lang="hr-HR" dirty="0"/>
          </a:p>
        </p:txBody>
      </p:sp>
      <p:sp>
        <p:nvSpPr>
          <p:cNvPr id="3" name="Rezervirano mjesto sadržaja 2">
            <a:extLst>
              <a:ext uri="{FF2B5EF4-FFF2-40B4-BE49-F238E27FC236}">
                <a16:creationId xmlns:a16="http://schemas.microsoft.com/office/drawing/2014/main" id="{1C762FD0-E7CE-4213-BA10-5C7776C381AC}"/>
              </a:ext>
            </a:extLst>
          </p:cNvPr>
          <p:cNvSpPr>
            <a:spLocks noGrp="1"/>
          </p:cNvSpPr>
          <p:nvPr>
            <p:ph idx="1"/>
          </p:nvPr>
        </p:nvSpPr>
        <p:spPr/>
        <p:txBody>
          <a:bodyPr>
            <a:normAutofit fontScale="77500" lnSpcReduction="20000"/>
          </a:bodyPr>
          <a:lstStyle/>
          <a:p>
            <a:pPr marL="0" indent="0" algn="l" rtl="0">
              <a:buNone/>
            </a:pPr>
            <a:r>
              <a:rPr lang="hr-HR" b="0" i="0" dirty="0">
                <a:solidFill>
                  <a:srgbClr val="212121"/>
                </a:solidFill>
                <a:effectLst/>
                <a:latin typeface="Calibri" panose="020F0502020204030204" pitchFamily="34" charset="0"/>
              </a:rPr>
              <a:t>Prepiši u bilježnicu. Riješi zadatke pomoću udžbenika str. 96 i 97.</a:t>
            </a:r>
            <a:br>
              <a:rPr lang="hr-HR" b="0" i="0" dirty="0">
                <a:solidFill>
                  <a:srgbClr val="212121"/>
                </a:solidFill>
                <a:effectLst/>
                <a:latin typeface="Calibri" panose="020F0502020204030204" pitchFamily="34" charset="0"/>
              </a:rPr>
            </a:br>
            <a:endParaRPr lang="hr-HR" b="0" i="0" dirty="0">
              <a:solidFill>
                <a:srgbClr val="212121"/>
              </a:solidFill>
              <a:effectLst/>
              <a:latin typeface="Calibri" panose="020F0502020204030204" pitchFamily="34" charset="0"/>
            </a:endParaRPr>
          </a:p>
          <a:p>
            <a:pPr marL="0" indent="0" algn="l" rtl="0">
              <a:buNone/>
            </a:pPr>
            <a:r>
              <a:rPr lang="hr-HR" b="0" i="0" dirty="0">
                <a:solidFill>
                  <a:srgbClr val="212121"/>
                </a:solidFill>
                <a:effectLst/>
                <a:latin typeface="Calibri" panose="020F0502020204030204" pitchFamily="34" charset="0"/>
              </a:rPr>
              <a:t>BITKE:</a:t>
            </a:r>
            <a:br>
              <a:rPr lang="hr-HR" b="0" i="0" dirty="0">
                <a:solidFill>
                  <a:srgbClr val="212121"/>
                </a:solidFill>
                <a:effectLst/>
                <a:latin typeface="Calibri" panose="020F0502020204030204" pitchFamily="34" charset="0"/>
              </a:rPr>
            </a:br>
            <a:endParaRPr lang="hr-HR" b="0" i="0" dirty="0">
              <a:solidFill>
                <a:srgbClr val="212121"/>
              </a:solidFill>
              <a:effectLst/>
              <a:latin typeface="Calibri" panose="020F0502020204030204" pitchFamily="34" charset="0"/>
            </a:endParaRPr>
          </a:p>
          <a:p>
            <a:pPr marL="0" indent="0" algn="l" rtl="0">
              <a:buNone/>
            </a:pPr>
            <a:r>
              <a:rPr lang="hr-HR" b="0" i="0" dirty="0">
                <a:solidFill>
                  <a:srgbClr val="212121"/>
                </a:solidFill>
                <a:effectLst/>
                <a:latin typeface="Calibri" panose="020F0502020204030204" pitchFamily="34" charset="0"/>
              </a:rPr>
              <a:t>1. bitka na _______________ polju</a:t>
            </a:r>
            <a:br>
              <a:rPr lang="hr-HR" b="0" i="0" dirty="0">
                <a:solidFill>
                  <a:srgbClr val="212121"/>
                </a:solidFill>
                <a:effectLst/>
                <a:latin typeface="Calibri" panose="020F0502020204030204" pitchFamily="34" charset="0"/>
              </a:rPr>
            </a:br>
            <a:endParaRPr lang="hr-HR" b="0" i="0" dirty="0">
              <a:solidFill>
                <a:srgbClr val="212121"/>
              </a:solidFill>
              <a:effectLst/>
              <a:latin typeface="Calibri" panose="020F0502020204030204" pitchFamily="34" charset="0"/>
            </a:endParaRPr>
          </a:p>
          <a:p>
            <a:pPr marL="0" indent="0" algn="l" rtl="0">
              <a:buNone/>
            </a:pPr>
            <a:r>
              <a:rPr lang="hr-HR" b="0" i="0" dirty="0">
                <a:solidFill>
                  <a:srgbClr val="212121"/>
                </a:solidFill>
                <a:effectLst/>
                <a:latin typeface="Calibri" panose="020F0502020204030204" pitchFamily="34" charset="0"/>
              </a:rPr>
              <a:t>2. bitka u </a:t>
            </a:r>
            <a:r>
              <a:rPr lang="hr-HR" b="0" i="0" dirty="0" err="1">
                <a:solidFill>
                  <a:srgbClr val="212121"/>
                </a:solidFill>
                <a:effectLst/>
                <a:latin typeface="Calibri" panose="020F0502020204030204" pitchFamily="34" charset="0"/>
              </a:rPr>
              <a:t>Termopilskom</a:t>
            </a:r>
            <a:r>
              <a:rPr lang="hr-HR" b="0" i="0" dirty="0">
                <a:solidFill>
                  <a:srgbClr val="212121"/>
                </a:solidFill>
                <a:effectLst/>
                <a:latin typeface="Calibri" panose="020F0502020204030204" pitchFamily="34" charset="0"/>
              </a:rPr>
              <a:t> ___________</a:t>
            </a:r>
            <a:br>
              <a:rPr lang="hr-HR" b="0" i="0" dirty="0">
                <a:solidFill>
                  <a:srgbClr val="212121"/>
                </a:solidFill>
                <a:effectLst/>
                <a:latin typeface="Calibri" panose="020F0502020204030204" pitchFamily="34" charset="0"/>
              </a:rPr>
            </a:br>
            <a:endParaRPr lang="hr-HR" b="0" i="0" dirty="0">
              <a:solidFill>
                <a:srgbClr val="212121"/>
              </a:solidFill>
              <a:effectLst/>
              <a:latin typeface="Calibri" panose="020F0502020204030204" pitchFamily="34" charset="0"/>
            </a:endParaRPr>
          </a:p>
          <a:p>
            <a:pPr marL="0" indent="0" algn="l" rtl="0">
              <a:buNone/>
            </a:pPr>
            <a:r>
              <a:rPr lang="hr-HR" b="0" i="0" dirty="0">
                <a:solidFill>
                  <a:srgbClr val="212121"/>
                </a:solidFill>
                <a:effectLst/>
                <a:latin typeface="Calibri" panose="020F0502020204030204" pitchFamily="34" charset="0"/>
              </a:rPr>
              <a:t>3. bitka kod otoka _________________</a:t>
            </a:r>
            <a:br>
              <a:rPr lang="hr-HR" b="0" i="0" dirty="0">
                <a:solidFill>
                  <a:srgbClr val="212121"/>
                </a:solidFill>
                <a:effectLst/>
                <a:latin typeface="Calibri" panose="020F0502020204030204" pitchFamily="34" charset="0"/>
              </a:rPr>
            </a:br>
            <a:endParaRPr lang="hr-HR" b="0" i="0" dirty="0">
              <a:solidFill>
                <a:srgbClr val="212121"/>
              </a:solidFill>
              <a:effectLst/>
              <a:latin typeface="Calibri" panose="020F0502020204030204" pitchFamily="34" charset="0"/>
            </a:endParaRPr>
          </a:p>
          <a:p>
            <a:pPr algn="l" rtl="0"/>
            <a:r>
              <a:rPr lang="hr-HR" b="0" i="0" dirty="0">
                <a:solidFill>
                  <a:srgbClr val="212121"/>
                </a:solidFill>
                <a:effectLst/>
                <a:latin typeface="Calibri" panose="020F0502020204030204" pitchFamily="34" charset="0"/>
              </a:rPr>
              <a:t>Zaokruži broj ispred bitke koju s Grci izgubili.</a:t>
            </a:r>
            <a:br>
              <a:rPr lang="hr-HR" b="0" i="0" dirty="0">
                <a:solidFill>
                  <a:srgbClr val="212121"/>
                </a:solidFill>
                <a:effectLst/>
                <a:latin typeface="Calibri" panose="020F0502020204030204" pitchFamily="34" charset="0"/>
              </a:rPr>
            </a:br>
            <a:br>
              <a:rPr lang="hr-HR" b="0" i="0" dirty="0">
                <a:solidFill>
                  <a:srgbClr val="212121"/>
                </a:solidFill>
                <a:effectLst/>
                <a:latin typeface="Calibri" panose="020F0502020204030204" pitchFamily="34" charset="0"/>
              </a:rPr>
            </a:br>
            <a:endParaRPr lang="hr-HR" b="0" i="0" dirty="0">
              <a:solidFill>
                <a:srgbClr val="212121"/>
              </a:solidFill>
              <a:effectLst/>
              <a:latin typeface="Calibri" panose="020F0502020204030204" pitchFamily="34" charset="0"/>
            </a:endParaRPr>
          </a:p>
          <a:p>
            <a:pPr algn="l" rtl="0"/>
            <a:r>
              <a:rPr lang="hr-HR" b="0" i="0" dirty="0">
                <a:solidFill>
                  <a:srgbClr val="212121"/>
                </a:solidFill>
                <a:effectLst/>
                <a:latin typeface="Calibri" panose="020F0502020204030204" pitchFamily="34" charset="0"/>
              </a:rPr>
              <a:t>KAKO JE NASTALA UTRKA MARATON? (ukratko opišite – ne prepisivati iz udžbenika!)</a:t>
            </a:r>
          </a:p>
          <a:p>
            <a:endParaRPr lang="hr-HR" dirty="0"/>
          </a:p>
        </p:txBody>
      </p:sp>
    </p:spTree>
    <p:extLst>
      <p:ext uri="{BB962C8B-B14F-4D97-AF65-F5344CB8AC3E}">
        <p14:creationId xmlns:p14="http://schemas.microsoft.com/office/powerpoint/2010/main" val="7060585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6E813C3C-4F5C-49B5-BEF1-4D0B93490726}"/>
              </a:ext>
            </a:extLst>
          </p:cNvPr>
          <p:cNvSpPr>
            <a:spLocks noGrp="1"/>
          </p:cNvSpPr>
          <p:nvPr>
            <p:ph type="title"/>
          </p:nvPr>
        </p:nvSpPr>
        <p:spPr/>
        <p:txBody>
          <a:bodyPr/>
          <a:lstStyle/>
          <a:p>
            <a:r>
              <a:rPr lang="pl-PL" b="0" i="0" dirty="0">
                <a:solidFill>
                  <a:srgbClr val="212121"/>
                </a:solidFill>
                <a:effectLst/>
                <a:latin typeface="Calibri" panose="020F0502020204030204" pitchFamily="34" charset="0"/>
              </a:rPr>
              <a:t>Atenski pomorski savez i Peloponeski savez</a:t>
            </a:r>
            <a:endParaRPr lang="hr-HR" dirty="0"/>
          </a:p>
        </p:txBody>
      </p:sp>
      <p:pic>
        <p:nvPicPr>
          <p:cNvPr id="5" name="Rezervirano mjesto sadržaja 4">
            <a:extLst>
              <a:ext uri="{FF2B5EF4-FFF2-40B4-BE49-F238E27FC236}">
                <a16:creationId xmlns:a16="http://schemas.microsoft.com/office/drawing/2014/main" id="{A35393B9-A23A-48FA-9D8C-A0CD09BE4664}"/>
              </a:ext>
            </a:extLst>
          </p:cNvPr>
          <p:cNvPicPr>
            <a:picLocks noGrp="1" noChangeAspect="1"/>
          </p:cNvPicPr>
          <p:nvPr>
            <p:ph idx="1"/>
          </p:nvPr>
        </p:nvPicPr>
        <p:blipFill rotWithShape="1">
          <a:blip r:embed="rId2"/>
          <a:srcRect l="28822" t="34878" r="33747" b="9522"/>
          <a:stretch/>
        </p:blipFill>
        <p:spPr>
          <a:xfrm>
            <a:off x="3152775" y="1286752"/>
            <a:ext cx="6419850" cy="5363954"/>
          </a:xfrm>
        </p:spPr>
      </p:pic>
    </p:spTree>
    <p:extLst>
      <p:ext uri="{BB962C8B-B14F-4D97-AF65-F5344CB8AC3E}">
        <p14:creationId xmlns:p14="http://schemas.microsoft.com/office/powerpoint/2010/main" val="27771773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712B99B1-9536-412E-9DCE-DEFBC4552A78}"/>
              </a:ext>
            </a:extLst>
          </p:cNvPr>
          <p:cNvSpPr>
            <a:spLocks noGrp="1"/>
          </p:cNvSpPr>
          <p:nvPr>
            <p:ph type="title"/>
          </p:nvPr>
        </p:nvSpPr>
        <p:spPr/>
        <p:txBody>
          <a:bodyPr/>
          <a:lstStyle/>
          <a:p>
            <a:r>
              <a:rPr lang="hr-HR" b="0" i="0" dirty="0">
                <a:solidFill>
                  <a:srgbClr val="212121"/>
                </a:solidFill>
                <a:effectLst/>
                <a:latin typeface="Calibri" panose="020F0502020204030204" pitchFamily="34" charset="0"/>
              </a:rPr>
              <a:t>ZADATAK</a:t>
            </a:r>
            <a:endParaRPr lang="hr-HR" dirty="0"/>
          </a:p>
        </p:txBody>
      </p:sp>
      <p:sp>
        <p:nvSpPr>
          <p:cNvPr id="3" name="Rezervirano mjesto sadržaja 2">
            <a:extLst>
              <a:ext uri="{FF2B5EF4-FFF2-40B4-BE49-F238E27FC236}">
                <a16:creationId xmlns:a16="http://schemas.microsoft.com/office/drawing/2014/main" id="{DEC700A9-C39A-4000-A658-ACB573896ADA}"/>
              </a:ext>
            </a:extLst>
          </p:cNvPr>
          <p:cNvSpPr>
            <a:spLocks noGrp="1"/>
          </p:cNvSpPr>
          <p:nvPr>
            <p:ph idx="1"/>
          </p:nvPr>
        </p:nvSpPr>
        <p:spPr/>
        <p:txBody>
          <a:bodyPr/>
          <a:lstStyle/>
          <a:p>
            <a:pPr marL="0" indent="0" algn="l" rtl="0">
              <a:buNone/>
            </a:pPr>
            <a:r>
              <a:rPr lang="hr-HR" b="0" i="0" dirty="0">
                <a:solidFill>
                  <a:srgbClr val="212121"/>
                </a:solidFill>
                <a:effectLst/>
                <a:latin typeface="Calibri" panose="020F0502020204030204" pitchFamily="34" charset="0"/>
              </a:rPr>
              <a:t>Prepiši u bilježnicu. Riješi zadatak pomoću udžbenika str. 97. </a:t>
            </a:r>
            <a:br>
              <a:rPr lang="hr-HR" b="0" i="0" dirty="0">
                <a:solidFill>
                  <a:srgbClr val="212121"/>
                </a:solidFill>
                <a:effectLst/>
                <a:latin typeface="Calibri" panose="020F0502020204030204" pitchFamily="34" charset="0"/>
              </a:rPr>
            </a:br>
            <a:endParaRPr lang="hr-HR" b="0" i="0" dirty="0">
              <a:solidFill>
                <a:srgbClr val="212121"/>
              </a:solidFill>
              <a:effectLst/>
              <a:latin typeface="Calibri" panose="020F0502020204030204" pitchFamily="34" charset="0"/>
            </a:endParaRPr>
          </a:p>
          <a:p>
            <a:pPr marL="0" indent="0" algn="l" rtl="0">
              <a:buNone/>
            </a:pPr>
            <a:r>
              <a:rPr lang="hr-HR" b="0" i="0" dirty="0">
                <a:solidFill>
                  <a:srgbClr val="212121"/>
                </a:solidFill>
                <a:effectLst/>
                <a:latin typeface="Calibri" panose="020F0502020204030204" pitchFamily="34" charset="0"/>
              </a:rPr>
              <a:t>KRAJ RATOVA  - Koja je zemlja izgubila i morala se povući? Zaokruži.</a:t>
            </a:r>
            <a:br>
              <a:rPr lang="hr-HR" b="0" i="0" dirty="0">
                <a:solidFill>
                  <a:srgbClr val="212121"/>
                </a:solidFill>
                <a:effectLst/>
                <a:latin typeface="Calibri" panose="020F0502020204030204" pitchFamily="34" charset="0"/>
              </a:rPr>
            </a:br>
            <a:endParaRPr lang="hr-HR" b="0" i="0" dirty="0">
              <a:solidFill>
                <a:srgbClr val="212121"/>
              </a:solidFill>
              <a:effectLst/>
              <a:latin typeface="Calibri" panose="020F0502020204030204" pitchFamily="34" charset="0"/>
            </a:endParaRPr>
          </a:p>
          <a:p>
            <a:pPr marL="0" indent="0" algn="l" rtl="0">
              <a:buNone/>
            </a:pPr>
            <a:r>
              <a:rPr lang="hr-HR" b="0" i="0" dirty="0">
                <a:solidFill>
                  <a:srgbClr val="212121"/>
                </a:solidFill>
                <a:effectLst/>
                <a:latin typeface="Calibri" panose="020F0502020204030204" pitchFamily="34" charset="0"/>
              </a:rPr>
              <a:t>                                  GRČKA                    PERZIJA</a:t>
            </a:r>
          </a:p>
          <a:p>
            <a:endParaRPr lang="hr-HR" dirty="0"/>
          </a:p>
        </p:txBody>
      </p:sp>
    </p:spTree>
    <p:extLst>
      <p:ext uri="{BB962C8B-B14F-4D97-AF65-F5344CB8AC3E}">
        <p14:creationId xmlns:p14="http://schemas.microsoft.com/office/powerpoint/2010/main" val="40429212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lika 4">
            <a:extLst>
              <a:ext uri="{FF2B5EF4-FFF2-40B4-BE49-F238E27FC236}">
                <a16:creationId xmlns:a16="http://schemas.microsoft.com/office/drawing/2014/main" id="{0433141D-DE38-4904-ACAE-E3A0AA51F80A}"/>
              </a:ext>
            </a:extLst>
          </p:cNvPr>
          <p:cNvPicPr>
            <a:picLocks noChangeAspect="1"/>
          </p:cNvPicPr>
          <p:nvPr/>
        </p:nvPicPr>
        <p:blipFill rotWithShape="1">
          <a:blip r:embed="rId2"/>
          <a:srcRect l="28906" t="24653" r="33047" b="7222"/>
          <a:stretch/>
        </p:blipFill>
        <p:spPr>
          <a:xfrm>
            <a:off x="2895600" y="385762"/>
            <a:ext cx="6115050" cy="6158997"/>
          </a:xfrm>
          <a:prstGeom prst="rect">
            <a:avLst/>
          </a:prstGeom>
        </p:spPr>
      </p:pic>
    </p:spTree>
    <p:extLst>
      <p:ext uri="{BB962C8B-B14F-4D97-AF65-F5344CB8AC3E}">
        <p14:creationId xmlns:p14="http://schemas.microsoft.com/office/powerpoint/2010/main" val="22407520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ika 2">
            <a:extLst>
              <a:ext uri="{FF2B5EF4-FFF2-40B4-BE49-F238E27FC236}">
                <a16:creationId xmlns:a16="http://schemas.microsoft.com/office/drawing/2014/main" id="{AED04F16-114E-41B5-979B-E71C56B747A5}"/>
              </a:ext>
            </a:extLst>
          </p:cNvPr>
          <p:cNvPicPr>
            <a:picLocks noChangeAspect="1"/>
          </p:cNvPicPr>
          <p:nvPr/>
        </p:nvPicPr>
        <p:blipFill rotWithShape="1">
          <a:blip r:embed="rId2"/>
          <a:srcRect l="28984" t="36250" r="28828" b="32084"/>
          <a:stretch/>
        </p:blipFill>
        <p:spPr>
          <a:xfrm>
            <a:off x="1322976" y="1552576"/>
            <a:ext cx="9813249" cy="4143374"/>
          </a:xfrm>
          <a:prstGeom prst="rect">
            <a:avLst/>
          </a:prstGeom>
        </p:spPr>
      </p:pic>
      <p:sp>
        <p:nvSpPr>
          <p:cNvPr id="4" name="Pravokutnik 3">
            <a:extLst>
              <a:ext uri="{FF2B5EF4-FFF2-40B4-BE49-F238E27FC236}">
                <a16:creationId xmlns:a16="http://schemas.microsoft.com/office/drawing/2014/main" id="{D97832BE-294F-41F5-95FD-060BA2F34ECB}"/>
              </a:ext>
            </a:extLst>
          </p:cNvPr>
          <p:cNvSpPr/>
          <p:nvPr/>
        </p:nvSpPr>
        <p:spPr>
          <a:xfrm>
            <a:off x="1504950" y="390525"/>
            <a:ext cx="2533650" cy="838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dirty="0"/>
              <a:t>PONOVI</a:t>
            </a:r>
          </a:p>
        </p:txBody>
      </p:sp>
    </p:spTree>
    <p:extLst>
      <p:ext uri="{BB962C8B-B14F-4D97-AF65-F5344CB8AC3E}">
        <p14:creationId xmlns:p14="http://schemas.microsoft.com/office/powerpoint/2010/main" val="38145827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D9D36D6-2AC5-46A1-A849-4C82D5264A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Naslov 1">
            <a:extLst>
              <a:ext uri="{FF2B5EF4-FFF2-40B4-BE49-F238E27FC236}">
                <a16:creationId xmlns:a16="http://schemas.microsoft.com/office/drawing/2014/main" id="{C5FA70AB-9A18-41AA-BB6F-4D416015DA97}"/>
              </a:ext>
            </a:extLst>
          </p:cNvPr>
          <p:cNvSpPr>
            <a:spLocks noGrp="1"/>
          </p:cNvSpPr>
          <p:nvPr>
            <p:ph type="title"/>
          </p:nvPr>
        </p:nvSpPr>
        <p:spPr>
          <a:xfrm>
            <a:off x="5354955" y="552182"/>
            <a:ext cx="5998840" cy="3343135"/>
          </a:xfrm>
          <a:noFill/>
        </p:spPr>
        <p:txBody>
          <a:bodyPr vert="horz" lIns="91440" tIns="45720" rIns="91440" bIns="45720" rtlCol="0" anchor="b">
            <a:normAutofit/>
          </a:bodyPr>
          <a:lstStyle/>
          <a:p>
            <a:r>
              <a:rPr lang="en-US" sz="5200"/>
              <a:t>Za domaću zadaću </a:t>
            </a:r>
            <a:br>
              <a:rPr lang="en-US" sz="5200"/>
            </a:br>
            <a:endParaRPr lang="en-US" sz="5200"/>
          </a:p>
        </p:txBody>
      </p:sp>
      <p:sp>
        <p:nvSpPr>
          <p:cNvPr id="3" name="Rezervirano mjesto sadržaja 2">
            <a:extLst>
              <a:ext uri="{FF2B5EF4-FFF2-40B4-BE49-F238E27FC236}">
                <a16:creationId xmlns:a16="http://schemas.microsoft.com/office/drawing/2014/main" id="{651DDB63-456D-4D73-AE1C-034A6A1C8227}"/>
              </a:ext>
            </a:extLst>
          </p:cNvPr>
          <p:cNvSpPr>
            <a:spLocks noGrp="1"/>
          </p:cNvSpPr>
          <p:nvPr>
            <p:ph idx="1"/>
          </p:nvPr>
        </p:nvSpPr>
        <p:spPr>
          <a:xfrm>
            <a:off x="5354955" y="4067032"/>
            <a:ext cx="5998840" cy="2067068"/>
          </a:xfrm>
          <a:noFill/>
        </p:spPr>
        <p:txBody>
          <a:bodyPr vert="horz" lIns="91440" tIns="45720" rIns="91440" bIns="45720" rtlCol="0">
            <a:normAutofit/>
          </a:bodyPr>
          <a:lstStyle/>
          <a:p>
            <a:pPr marL="0" indent="0">
              <a:buNone/>
            </a:pPr>
            <a:r>
              <a:rPr lang="en-US" sz="2400">
                <a:effectLst/>
              </a:rPr>
              <a:t>pronaći podatke o Leonidi i napisati sastavak: Ja u Leonidinoj vojsci. (deset rečenica)</a:t>
            </a:r>
            <a:endParaRPr lang="en-US" sz="2400"/>
          </a:p>
        </p:txBody>
      </p:sp>
      <p:pic>
        <p:nvPicPr>
          <p:cNvPr id="4" name="Slika 3">
            <a:extLst>
              <a:ext uri="{FF2B5EF4-FFF2-40B4-BE49-F238E27FC236}">
                <a16:creationId xmlns:a16="http://schemas.microsoft.com/office/drawing/2014/main" id="{2C4F56E7-C782-4F88-801C-E6648E05E862}"/>
              </a:ext>
            </a:extLst>
          </p:cNvPr>
          <p:cNvPicPr>
            <a:picLocks noChangeAspect="1"/>
          </p:cNvPicPr>
          <p:nvPr/>
        </p:nvPicPr>
        <p:blipFill rotWithShape="1">
          <a:blip r:embed="rId2"/>
          <a:srcRect t="13609" r="-2" b="-2"/>
          <a:stretch/>
        </p:blipFill>
        <p:spPr>
          <a:xfrm>
            <a:off x="20" y="10"/>
            <a:ext cx="4992985" cy="6857990"/>
          </a:xfrm>
          <a:prstGeom prst="rect">
            <a:avLst/>
          </a:prstGeom>
        </p:spPr>
      </p:pic>
    </p:spTree>
    <p:extLst>
      <p:ext uri="{BB962C8B-B14F-4D97-AF65-F5344CB8AC3E}">
        <p14:creationId xmlns:p14="http://schemas.microsoft.com/office/powerpoint/2010/main" val="1768875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7A203368-CE7C-4DDE-85D7-395592406110}"/>
              </a:ext>
            </a:extLst>
          </p:cNvPr>
          <p:cNvSpPr>
            <a:spLocks noGrp="1"/>
          </p:cNvSpPr>
          <p:nvPr>
            <p:ph type="title"/>
          </p:nvPr>
        </p:nvSpPr>
        <p:spPr>
          <a:xfrm>
            <a:off x="913872" y="1271531"/>
            <a:ext cx="4426755" cy="761271"/>
          </a:xfrm>
        </p:spPr>
        <p:txBody>
          <a:bodyPr>
            <a:normAutofit/>
          </a:bodyPr>
          <a:lstStyle/>
          <a:p>
            <a:r>
              <a:rPr lang="hr-HR" sz="2200" b="0" i="0">
                <a:effectLst/>
                <a:latin typeface="Calibri" panose="020F0502020204030204" pitchFamily="34" charset="0"/>
              </a:rPr>
              <a:t>ZADATAK</a:t>
            </a:r>
            <a:br>
              <a:rPr lang="hr-HR" sz="2200" b="0" i="0">
                <a:effectLst/>
                <a:latin typeface="Calibri" panose="020F0502020204030204" pitchFamily="34" charset="0"/>
              </a:rPr>
            </a:br>
            <a:endParaRPr lang="hr-HR" sz="2200"/>
          </a:p>
        </p:txBody>
      </p:sp>
      <p:sp>
        <p:nvSpPr>
          <p:cNvPr id="3" name="Rezervirano mjesto sadržaja 2">
            <a:extLst>
              <a:ext uri="{FF2B5EF4-FFF2-40B4-BE49-F238E27FC236}">
                <a16:creationId xmlns:a16="http://schemas.microsoft.com/office/drawing/2014/main" id="{843644ED-7EA9-4F3F-9FAF-3F242F859031}"/>
              </a:ext>
            </a:extLst>
          </p:cNvPr>
          <p:cNvSpPr>
            <a:spLocks noGrp="1"/>
          </p:cNvSpPr>
          <p:nvPr>
            <p:ph idx="1"/>
          </p:nvPr>
        </p:nvSpPr>
        <p:spPr>
          <a:xfrm>
            <a:off x="161925" y="2110721"/>
            <a:ext cx="5765073" cy="2020825"/>
          </a:xfrm>
        </p:spPr>
        <p:txBody>
          <a:bodyPr anchor="t">
            <a:normAutofit/>
          </a:bodyPr>
          <a:lstStyle/>
          <a:p>
            <a:pPr marL="0" indent="0" rtl="0">
              <a:buNone/>
            </a:pPr>
            <a:r>
              <a:rPr lang="hr-HR" b="0" i="0" dirty="0">
                <a:effectLst/>
                <a:latin typeface="Calibri" panose="020F0502020204030204" pitchFamily="34" charset="0"/>
              </a:rPr>
              <a:t>Pogledaj fotografije iz Domovinskog rata.</a:t>
            </a:r>
          </a:p>
          <a:p>
            <a:pPr rtl="0">
              <a:buFont typeface="+mj-lt"/>
              <a:buAutoNum type="arabicPeriod"/>
            </a:pPr>
            <a:r>
              <a:rPr lang="hr-HR" b="0" i="0" dirty="0">
                <a:effectLst/>
                <a:latin typeface="Calibri" panose="020F0502020204030204" pitchFamily="34" charset="0"/>
              </a:rPr>
              <a:t>Napiši u dvije rečenice što vidiš na fotografijama.</a:t>
            </a:r>
          </a:p>
          <a:p>
            <a:endParaRPr lang="hr-HR" sz="1800" dirty="0"/>
          </a:p>
        </p:txBody>
      </p:sp>
      <p:sp>
        <p:nvSpPr>
          <p:cNvPr id="38" name="Oval 37">
            <a:extLst>
              <a:ext uri="{FF2B5EF4-FFF2-40B4-BE49-F238E27FC236}">
                <a16:creationId xmlns:a16="http://schemas.microsoft.com/office/drawing/2014/main" id="{07977D39-626F-40D7-B00F-16E02602DD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97383" y="197110"/>
            <a:ext cx="2020824" cy="2020824"/>
          </a:xfrm>
          <a:prstGeom prst="ellipse">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Slika 5">
            <a:extLst>
              <a:ext uri="{FF2B5EF4-FFF2-40B4-BE49-F238E27FC236}">
                <a16:creationId xmlns:a16="http://schemas.microsoft.com/office/drawing/2014/main" id="{64E86F65-827F-49D3-B7EC-467C744127BD}"/>
              </a:ext>
            </a:extLst>
          </p:cNvPr>
          <p:cNvPicPr>
            <a:picLocks noChangeAspect="1"/>
          </p:cNvPicPr>
          <p:nvPr/>
        </p:nvPicPr>
        <p:blipFill rotWithShape="1">
          <a:blip r:embed="rId2"/>
          <a:srcRect l="24813" r="192" b="7"/>
          <a:stretch/>
        </p:blipFill>
        <p:spPr>
          <a:xfrm>
            <a:off x="5761975" y="361702"/>
            <a:ext cx="1691640" cy="1691640"/>
          </a:xfrm>
          <a:custGeom>
            <a:avLst/>
            <a:gdLst/>
            <a:ahLst/>
            <a:cxnLst/>
            <a:rect l="l" t="t" r="r" b="b"/>
            <a:pathLst>
              <a:path w="1956816" h="1956816">
                <a:moveTo>
                  <a:pt x="978408" y="0"/>
                </a:moveTo>
                <a:cubicBezTo>
                  <a:pt x="1518768" y="0"/>
                  <a:pt x="1956816" y="438048"/>
                  <a:pt x="1956816" y="978408"/>
                </a:cubicBezTo>
                <a:cubicBezTo>
                  <a:pt x="1956816" y="1518768"/>
                  <a:pt x="1518768" y="1956816"/>
                  <a:pt x="978408" y="1956816"/>
                </a:cubicBezTo>
                <a:cubicBezTo>
                  <a:pt x="438048" y="1956816"/>
                  <a:pt x="0" y="1518768"/>
                  <a:pt x="0" y="978408"/>
                </a:cubicBezTo>
                <a:cubicBezTo>
                  <a:pt x="0" y="438048"/>
                  <a:pt x="438048" y="0"/>
                  <a:pt x="978408" y="0"/>
                </a:cubicBezTo>
                <a:close/>
              </a:path>
            </a:pathLst>
          </a:custGeom>
        </p:spPr>
      </p:pic>
      <p:sp>
        <p:nvSpPr>
          <p:cNvPr id="40" name="Freeform: Shape 39">
            <a:extLst>
              <a:ext uri="{FF2B5EF4-FFF2-40B4-BE49-F238E27FC236}">
                <a16:creationId xmlns:a16="http://schemas.microsoft.com/office/drawing/2014/main" id="{B905CDE4-B751-4B3E-B625-6E59F89034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4932" y="1"/>
            <a:ext cx="4077068" cy="3445261"/>
          </a:xfrm>
          <a:custGeom>
            <a:avLst/>
            <a:gdLst>
              <a:gd name="connsiteX0" fmla="*/ 250035 w 4077068"/>
              <a:gd name="connsiteY0" fmla="*/ 0 h 3445261"/>
              <a:gd name="connsiteX1" fmla="*/ 4077068 w 4077068"/>
              <a:gd name="connsiteY1" fmla="*/ 0 h 3445261"/>
              <a:gd name="connsiteX2" fmla="*/ 4077068 w 4077068"/>
              <a:gd name="connsiteY2" fmla="*/ 2743040 h 3445261"/>
              <a:gd name="connsiteX3" fmla="*/ 4074154 w 4077068"/>
              <a:gd name="connsiteY3" fmla="*/ 2746247 h 3445261"/>
              <a:gd name="connsiteX4" fmla="*/ 2386584 w 4077068"/>
              <a:gd name="connsiteY4" fmla="*/ 3445261 h 3445261"/>
              <a:gd name="connsiteX5" fmla="*/ 0 w 4077068"/>
              <a:gd name="connsiteY5" fmla="*/ 1058677 h 3445261"/>
              <a:gd name="connsiteX6" fmla="*/ 187550 w 4077068"/>
              <a:gd name="connsiteY6" fmla="*/ 129711 h 3445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77068" h="3445261">
                <a:moveTo>
                  <a:pt x="250035" y="0"/>
                </a:moveTo>
                <a:lnTo>
                  <a:pt x="4077068" y="0"/>
                </a:lnTo>
                <a:lnTo>
                  <a:pt x="4077068" y="2743040"/>
                </a:lnTo>
                <a:lnTo>
                  <a:pt x="4074154" y="2746247"/>
                </a:lnTo>
                <a:cubicBezTo>
                  <a:pt x="3642267" y="3178134"/>
                  <a:pt x="3045621" y="3445261"/>
                  <a:pt x="2386584" y="3445261"/>
                </a:cubicBezTo>
                <a:cubicBezTo>
                  <a:pt x="1068510" y="3445261"/>
                  <a:pt x="0" y="2376751"/>
                  <a:pt x="0" y="1058677"/>
                </a:cubicBezTo>
                <a:cubicBezTo>
                  <a:pt x="0" y="729159"/>
                  <a:pt x="66782" y="415238"/>
                  <a:pt x="187550" y="129711"/>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Oval 41">
            <a:extLst>
              <a:ext uri="{FF2B5EF4-FFF2-40B4-BE49-F238E27FC236}">
                <a16:creationId xmlns:a16="http://schemas.microsoft.com/office/drawing/2014/main" id="{08108C16-F4C0-44AA-999D-17BD39219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69196" y="2550745"/>
            <a:ext cx="3072384" cy="3072384"/>
          </a:xfrm>
          <a:prstGeom prst="ellipse">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Slika 4">
            <a:extLst>
              <a:ext uri="{FF2B5EF4-FFF2-40B4-BE49-F238E27FC236}">
                <a16:creationId xmlns:a16="http://schemas.microsoft.com/office/drawing/2014/main" id="{74BC496B-F8F9-4E9A-BCA5-1C568C0FC361}"/>
              </a:ext>
            </a:extLst>
          </p:cNvPr>
          <p:cNvPicPr>
            <a:picLocks noChangeAspect="1"/>
          </p:cNvPicPr>
          <p:nvPr/>
        </p:nvPicPr>
        <p:blipFill rotWithShape="1">
          <a:blip r:embed="rId3"/>
          <a:srcRect l="9965" r="10660"/>
          <a:stretch/>
        </p:blipFill>
        <p:spPr>
          <a:xfrm>
            <a:off x="5933788" y="2715337"/>
            <a:ext cx="2743200" cy="2743200"/>
          </a:xfrm>
          <a:custGeom>
            <a:avLst/>
            <a:gdLst/>
            <a:ahLst/>
            <a:cxnLst/>
            <a:rect l="l" t="t" r="r" b="b"/>
            <a:pathLst>
              <a:path w="2834640" h="2834640">
                <a:moveTo>
                  <a:pt x="1417320" y="0"/>
                </a:moveTo>
                <a:cubicBezTo>
                  <a:pt x="2200084" y="0"/>
                  <a:pt x="2834640" y="634556"/>
                  <a:pt x="2834640" y="1417320"/>
                </a:cubicBezTo>
                <a:cubicBezTo>
                  <a:pt x="2834640" y="2200084"/>
                  <a:pt x="2200084" y="2834640"/>
                  <a:pt x="1417320" y="2834640"/>
                </a:cubicBezTo>
                <a:cubicBezTo>
                  <a:pt x="634556" y="2834640"/>
                  <a:pt x="0" y="2200084"/>
                  <a:pt x="0" y="1417320"/>
                </a:cubicBezTo>
                <a:cubicBezTo>
                  <a:pt x="0" y="634556"/>
                  <a:pt x="634556" y="0"/>
                  <a:pt x="1417320" y="0"/>
                </a:cubicBezTo>
                <a:close/>
              </a:path>
            </a:pathLst>
          </a:custGeom>
        </p:spPr>
      </p:pic>
      <p:pic>
        <p:nvPicPr>
          <p:cNvPr id="9" name="Slika 8">
            <a:extLst>
              <a:ext uri="{FF2B5EF4-FFF2-40B4-BE49-F238E27FC236}">
                <a16:creationId xmlns:a16="http://schemas.microsoft.com/office/drawing/2014/main" id="{08BCB2B4-179A-4E47-96C4-439951CF27C8}"/>
              </a:ext>
            </a:extLst>
          </p:cNvPr>
          <p:cNvPicPr>
            <a:picLocks noChangeAspect="1"/>
          </p:cNvPicPr>
          <p:nvPr/>
        </p:nvPicPr>
        <p:blipFill rotWithShape="1">
          <a:blip r:embed="rId4"/>
          <a:srcRect l="15881" r="10333" b="3"/>
          <a:stretch/>
        </p:blipFill>
        <p:spPr>
          <a:xfrm>
            <a:off x="8278624" y="2"/>
            <a:ext cx="3913376" cy="3281569"/>
          </a:xfrm>
          <a:custGeom>
            <a:avLst/>
            <a:gdLst/>
            <a:ahLst/>
            <a:cxnLst/>
            <a:rect l="l" t="t" r="r" b="b"/>
            <a:pathLst>
              <a:path w="3913376" h="3281569">
                <a:moveTo>
                  <a:pt x="267865" y="0"/>
                </a:moveTo>
                <a:lnTo>
                  <a:pt x="3913376" y="0"/>
                </a:lnTo>
                <a:lnTo>
                  <a:pt x="3913376" y="2499938"/>
                </a:lnTo>
                <a:lnTo>
                  <a:pt x="3794714" y="2630499"/>
                </a:lnTo>
                <a:cubicBezTo>
                  <a:pt x="3392450" y="3032763"/>
                  <a:pt x="2836727" y="3281569"/>
                  <a:pt x="2222892" y="3281569"/>
                </a:cubicBezTo>
                <a:cubicBezTo>
                  <a:pt x="995223" y="3281569"/>
                  <a:pt x="0" y="2286346"/>
                  <a:pt x="0" y="1058677"/>
                </a:cubicBezTo>
                <a:cubicBezTo>
                  <a:pt x="0" y="751760"/>
                  <a:pt x="62202" y="459370"/>
                  <a:pt x="174686" y="193427"/>
                </a:cubicBezTo>
                <a:close/>
              </a:path>
            </a:pathLst>
          </a:custGeom>
        </p:spPr>
      </p:pic>
      <p:sp>
        <p:nvSpPr>
          <p:cNvPr id="44" name="Freeform: Shape 43">
            <a:extLst>
              <a:ext uri="{FF2B5EF4-FFF2-40B4-BE49-F238E27FC236}">
                <a16:creationId xmlns:a16="http://schemas.microsoft.com/office/drawing/2014/main" id="{CDC29AC1-2821-4FCC-B597-88DAF39C36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00930" y="4604085"/>
            <a:ext cx="4281112" cy="2253913"/>
          </a:xfrm>
          <a:custGeom>
            <a:avLst/>
            <a:gdLst>
              <a:gd name="connsiteX0" fmla="*/ 2140556 w 4281112"/>
              <a:gd name="connsiteY0" fmla="*/ 0 h 2253913"/>
              <a:gd name="connsiteX1" fmla="*/ 4281112 w 4281112"/>
              <a:gd name="connsiteY1" fmla="*/ 2140556 h 2253913"/>
              <a:gd name="connsiteX2" fmla="*/ 4275388 w 4281112"/>
              <a:gd name="connsiteY2" fmla="*/ 2253913 h 2253913"/>
              <a:gd name="connsiteX3" fmla="*/ 5724 w 4281112"/>
              <a:gd name="connsiteY3" fmla="*/ 2253913 h 2253913"/>
              <a:gd name="connsiteX4" fmla="*/ 0 w 4281112"/>
              <a:gd name="connsiteY4" fmla="*/ 2140556 h 2253913"/>
              <a:gd name="connsiteX5" fmla="*/ 2140556 w 4281112"/>
              <a:gd name="connsiteY5" fmla="*/ 0 h 22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81112" h="2253913">
                <a:moveTo>
                  <a:pt x="2140556" y="0"/>
                </a:moveTo>
                <a:cubicBezTo>
                  <a:pt x="3322752" y="0"/>
                  <a:pt x="4281112" y="958360"/>
                  <a:pt x="4281112" y="2140556"/>
                </a:cubicBezTo>
                <a:lnTo>
                  <a:pt x="4275388" y="2253913"/>
                </a:lnTo>
                <a:lnTo>
                  <a:pt x="5724" y="2253913"/>
                </a:lnTo>
                <a:lnTo>
                  <a:pt x="0" y="2140556"/>
                </a:lnTo>
                <a:cubicBezTo>
                  <a:pt x="0" y="958360"/>
                  <a:pt x="958360" y="0"/>
                  <a:pt x="2140556" y="0"/>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Freeform: Shape 45">
            <a:extLst>
              <a:ext uri="{FF2B5EF4-FFF2-40B4-BE49-F238E27FC236}">
                <a16:creationId xmlns:a16="http://schemas.microsoft.com/office/drawing/2014/main" id="{0640CCAE-325C-4DD0-BB26-38BF690F3B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50935"/>
            <a:ext cx="1732108" cy="2175118"/>
          </a:xfrm>
          <a:custGeom>
            <a:avLst/>
            <a:gdLst>
              <a:gd name="connsiteX0" fmla="*/ 644549 w 1732108"/>
              <a:gd name="connsiteY0" fmla="*/ 0 h 2175118"/>
              <a:gd name="connsiteX1" fmla="*/ 1732108 w 1732108"/>
              <a:gd name="connsiteY1" fmla="*/ 1087559 h 2175118"/>
              <a:gd name="connsiteX2" fmla="*/ 644549 w 1732108"/>
              <a:gd name="connsiteY2" fmla="*/ 2175118 h 2175118"/>
              <a:gd name="connsiteX3" fmla="*/ 36485 w 1732108"/>
              <a:gd name="connsiteY3" fmla="*/ 1989380 h 2175118"/>
              <a:gd name="connsiteX4" fmla="*/ 0 w 1732108"/>
              <a:gd name="connsiteY4" fmla="*/ 1959278 h 2175118"/>
              <a:gd name="connsiteX5" fmla="*/ 0 w 1732108"/>
              <a:gd name="connsiteY5" fmla="*/ 215841 h 2175118"/>
              <a:gd name="connsiteX6" fmla="*/ 36485 w 1732108"/>
              <a:gd name="connsiteY6" fmla="*/ 185738 h 2175118"/>
              <a:gd name="connsiteX7" fmla="*/ 644549 w 1732108"/>
              <a:gd name="connsiteY7" fmla="*/ 0 h 2175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2108" h="2175118">
                <a:moveTo>
                  <a:pt x="644549" y="0"/>
                </a:moveTo>
                <a:cubicBezTo>
                  <a:pt x="1245191" y="0"/>
                  <a:pt x="1732108" y="486917"/>
                  <a:pt x="1732108" y="1087559"/>
                </a:cubicBezTo>
                <a:cubicBezTo>
                  <a:pt x="1732108" y="1688201"/>
                  <a:pt x="1245191" y="2175118"/>
                  <a:pt x="644549" y="2175118"/>
                </a:cubicBezTo>
                <a:cubicBezTo>
                  <a:pt x="419308" y="2175118"/>
                  <a:pt x="210060" y="2106646"/>
                  <a:pt x="36485" y="1989380"/>
                </a:cubicBezTo>
                <a:lnTo>
                  <a:pt x="0" y="1959278"/>
                </a:lnTo>
                <a:lnTo>
                  <a:pt x="0" y="215841"/>
                </a:lnTo>
                <a:lnTo>
                  <a:pt x="36485" y="185738"/>
                </a:lnTo>
                <a:cubicBezTo>
                  <a:pt x="210060" y="68473"/>
                  <a:pt x="419308" y="0"/>
                  <a:pt x="644549" y="0"/>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Slika 3">
            <a:extLst>
              <a:ext uri="{FF2B5EF4-FFF2-40B4-BE49-F238E27FC236}">
                <a16:creationId xmlns:a16="http://schemas.microsoft.com/office/drawing/2014/main" id="{4E3BD358-2EED-40CD-8EAE-1EB5D70879A8}"/>
              </a:ext>
            </a:extLst>
          </p:cNvPr>
          <p:cNvPicPr>
            <a:picLocks noChangeAspect="1"/>
          </p:cNvPicPr>
          <p:nvPr/>
        </p:nvPicPr>
        <p:blipFill rotWithShape="1">
          <a:blip r:embed="rId5"/>
          <a:srcRect t="12011" r="6" b="8483"/>
          <a:stretch/>
        </p:blipFill>
        <p:spPr>
          <a:xfrm>
            <a:off x="20" y="4414950"/>
            <a:ext cx="1568072" cy="1847088"/>
          </a:xfrm>
          <a:custGeom>
            <a:avLst/>
            <a:gdLst/>
            <a:ahLst/>
            <a:cxnLst/>
            <a:rect l="l" t="t" r="r" b="b"/>
            <a:pathLst>
              <a:path w="1568092" h="1847088">
                <a:moveTo>
                  <a:pt x="644548" y="0"/>
                </a:moveTo>
                <a:cubicBezTo>
                  <a:pt x="1154607" y="0"/>
                  <a:pt x="1568092" y="413485"/>
                  <a:pt x="1568092" y="923544"/>
                </a:cubicBezTo>
                <a:cubicBezTo>
                  <a:pt x="1568092" y="1433603"/>
                  <a:pt x="1154607" y="1847088"/>
                  <a:pt x="644548" y="1847088"/>
                </a:cubicBezTo>
                <a:cubicBezTo>
                  <a:pt x="453276" y="1847088"/>
                  <a:pt x="275584" y="1788942"/>
                  <a:pt x="128186" y="1689361"/>
                </a:cubicBezTo>
                <a:lnTo>
                  <a:pt x="0" y="1583598"/>
                </a:lnTo>
                <a:lnTo>
                  <a:pt x="0" y="263490"/>
                </a:lnTo>
                <a:lnTo>
                  <a:pt x="128186" y="157727"/>
                </a:lnTo>
                <a:cubicBezTo>
                  <a:pt x="275584" y="58147"/>
                  <a:pt x="453276" y="0"/>
                  <a:pt x="644548" y="0"/>
                </a:cubicBezTo>
                <a:close/>
              </a:path>
            </a:pathLst>
          </a:custGeom>
        </p:spPr>
      </p:pic>
      <p:pic>
        <p:nvPicPr>
          <p:cNvPr id="7" name="Slika 6">
            <a:extLst>
              <a:ext uri="{FF2B5EF4-FFF2-40B4-BE49-F238E27FC236}">
                <a16:creationId xmlns:a16="http://schemas.microsoft.com/office/drawing/2014/main" id="{E3F38363-8B97-49A1-9BE7-4D088BC39B86}"/>
              </a:ext>
            </a:extLst>
          </p:cNvPr>
          <p:cNvPicPr>
            <a:picLocks noChangeAspect="1"/>
          </p:cNvPicPr>
          <p:nvPr/>
        </p:nvPicPr>
        <p:blipFill rotWithShape="1">
          <a:blip r:embed="rId6"/>
          <a:srcRect t="23523" r="-3" b="5982"/>
          <a:stretch/>
        </p:blipFill>
        <p:spPr>
          <a:xfrm>
            <a:off x="1866382" y="4769536"/>
            <a:ext cx="3950208" cy="2088462"/>
          </a:xfrm>
          <a:custGeom>
            <a:avLst/>
            <a:gdLst/>
            <a:ahLst/>
            <a:cxnLst/>
            <a:rect l="l" t="t" r="r" b="b"/>
            <a:pathLst>
              <a:path w="3950208" h="2088462">
                <a:moveTo>
                  <a:pt x="1975104" y="0"/>
                </a:moveTo>
                <a:cubicBezTo>
                  <a:pt x="3065924" y="0"/>
                  <a:pt x="3950208" y="884284"/>
                  <a:pt x="3950208" y="1975104"/>
                </a:cubicBezTo>
                <a:lnTo>
                  <a:pt x="3944484" y="2088462"/>
                </a:lnTo>
                <a:lnTo>
                  <a:pt x="5724" y="2088462"/>
                </a:lnTo>
                <a:lnTo>
                  <a:pt x="0" y="1975104"/>
                </a:lnTo>
                <a:cubicBezTo>
                  <a:pt x="0" y="884284"/>
                  <a:pt x="884284" y="0"/>
                  <a:pt x="1975104" y="0"/>
                </a:cubicBezTo>
                <a:close/>
              </a:path>
            </a:pathLst>
          </a:custGeom>
        </p:spPr>
      </p:pic>
      <p:sp>
        <p:nvSpPr>
          <p:cNvPr id="48" name="Freeform: Shape 47">
            <a:extLst>
              <a:ext uri="{FF2B5EF4-FFF2-40B4-BE49-F238E27FC236}">
                <a16:creationId xmlns:a16="http://schemas.microsoft.com/office/drawing/2014/main" id="{C8F10CB3-3B5E-4C7A-98CF-B87454DDFA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48370" y="3966828"/>
            <a:ext cx="3339958" cy="2891173"/>
          </a:xfrm>
          <a:custGeom>
            <a:avLst/>
            <a:gdLst>
              <a:gd name="connsiteX0" fmla="*/ 2002536 w 3339958"/>
              <a:gd name="connsiteY0" fmla="*/ 0 h 2891173"/>
              <a:gd name="connsiteX1" fmla="*/ 3276335 w 3339958"/>
              <a:gd name="connsiteY1" fmla="*/ 457282 h 2891173"/>
              <a:gd name="connsiteX2" fmla="*/ 3339958 w 3339958"/>
              <a:gd name="connsiteY2" fmla="*/ 515107 h 2891173"/>
              <a:gd name="connsiteX3" fmla="*/ 3339958 w 3339958"/>
              <a:gd name="connsiteY3" fmla="*/ 2891173 h 2891173"/>
              <a:gd name="connsiteX4" fmla="*/ 209954 w 3339958"/>
              <a:gd name="connsiteY4" fmla="*/ 2891173 h 2891173"/>
              <a:gd name="connsiteX5" fmla="*/ 157369 w 3339958"/>
              <a:gd name="connsiteY5" fmla="*/ 2782014 h 2891173"/>
              <a:gd name="connsiteX6" fmla="*/ 0 w 3339958"/>
              <a:gd name="connsiteY6" fmla="*/ 2002536 h 2891173"/>
              <a:gd name="connsiteX7" fmla="*/ 2002536 w 3339958"/>
              <a:gd name="connsiteY7" fmla="*/ 0 h 289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9958" h="2891173">
                <a:moveTo>
                  <a:pt x="2002536" y="0"/>
                </a:moveTo>
                <a:cubicBezTo>
                  <a:pt x="2486398" y="0"/>
                  <a:pt x="2930179" y="171609"/>
                  <a:pt x="3276335" y="457282"/>
                </a:cubicBezTo>
                <a:lnTo>
                  <a:pt x="3339958" y="515107"/>
                </a:lnTo>
                <a:lnTo>
                  <a:pt x="3339958" y="2891173"/>
                </a:lnTo>
                <a:lnTo>
                  <a:pt x="209954" y="2891173"/>
                </a:lnTo>
                <a:lnTo>
                  <a:pt x="157369" y="2782014"/>
                </a:lnTo>
                <a:cubicBezTo>
                  <a:pt x="56036" y="2542434"/>
                  <a:pt x="0" y="2279029"/>
                  <a:pt x="0" y="2002536"/>
                </a:cubicBezTo>
                <a:cubicBezTo>
                  <a:pt x="0" y="896566"/>
                  <a:pt x="896566" y="0"/>
                  <a:pt x="2002536" y="0"/>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Slika 7">
            <a:extLst>
              <a:ext uri="{FF2B5EF4-FFF2-40B4-BE49-F238E27FC236}">
                <a16:creationId xmlns:a16="http://schemas.microsoft.com/office/drawing/2014/main" id="{D1391933-B719-4D20-B007-06E76330FD5E}"/>
              </a:ext>
            </a:extLst>
          </p:cNvPr>
          <p:cNvPicPr>
            <a:picLocks noChangeAspect="1"/>
          </p:cNvPicPr>
          <p:nvPr/>
        </p:nvPicPr>
        <p:blipFill rotWithShape="1">
          <a:blip r:embed="rId7"/>
          <a:srcRect l="19245" r="2779" b="-3"/>
          <a:stretch/>
        </p:blipFill>
        <p:spPr>
          <a:xfrm>
            <a:off x="9009416" y="4131546"/>
            <a:ext cx="3178912" cy="2726454"/>
          </a:xfrm>
          <a:custGeom>
            <a:avLst/>
            <a:gdLst/>
            <a:ahLst/>
            <a:cxnLst/>
            <a:rect l="l" t="t" r="r" b="b"/>
            <a:pathLst>
              <a:path w="3178912" h="2726454">
                <a:moveTo>
                  <a:pt x="1837818" y="0"/>
                </a:moveTo>
                <a:cubicBezTo>
                  <a:pt x="2345318" y="0"/>
                  <a:pt x="2804772" y="205705"/>
                  <a:pt x="3137352" y="538285"/>
                </a:cubicBezTo>
                <a:lnTo>
                  <a:pt x="3178912" y="584013"/>
                </a:lnTo>
                <a:lnTo>
                  <a:pt x="3178912" y="2726454"/>
                </a:lnTo>
                <a:lnTo>
                  <a:pt x="229483" y="2726454"/>
                </a:lnTo>
                <a:lnTo>
                  <a:pt x="221815" y="2713832"/>
                </a:lnTo>
                <a:cubicBezTo>
                  <a:pt x="80353" y="2453425"/>
                  <a:pt x="0" y="2155005"/>
                  <a:pt x="0" y="1837818"/>
                </a:cubicBezTo>
                <a:cubicBezTo>
                  <a:pt x="0" y="822819"/>
                  <a:pt x="822819" y="0"/>
                  <a:pt x="1837818" y="0"/>
                </a:cubicBezTo>
                <a:close/>
              </a:path>
            </a:pathLst>
          </a:custGeom>
        </p:spPr>
      </p:pic>
    </p:spTree>
    <p:extLst>
      <p:ext uri="{BB962C8B-B14F-4D97-AF65-F5344CB8AC3E}">
        <p14:creationId xmlns:p14="http://schemas.microsoft.com/office/powerpoint/2010/main" val="3970771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8F18333E-DEFE-40B4-8C93-9BCF370A137D}"/>
              </a:ext>
            </a:extLst>
          </p:cNvPr>
          <p:cNvSpPr>
            <a:spLocks noGrp="1"/>
          </p:cNvSpPr>
          <p:nvPr>
            <p:ph type="title"/>
          </p:nvPr>
        </p:nvSpPr>
        <p:spPr/>
        <p:txBody>
          <a:bodyPr/>
          <a:lstStyle/>
          <a:p>
            <a:r>
              <a:rPr lang="pl-PL" b="0" i="0" dirty="0">
                <a:solidFill>
                  <a:srgbClr val="212121"/>
                </a:solidFill>
                <a:effectLst/>
                <a:latin typeface="Calibri" panose="020F0502020204030204" pitchFamily="34" charset="0"/>
              </a:rPr>
              <a:t>ZADATAK</a:t>
            </a:r>
            <a:br>
              <a:rPr lang="pl-PL" b="0" i="0" dirty="0">
                <a:solidFill>
                  <a:srgbClr val="212121"/>
                </a:solidFill>
                <a:effectLst/>
                <a:latin typeface="Calibri" panose="020F0502020204030204" pitchFamily="34" charset="0"/>
              </a:rPr>
            </a:br>
            <a:endParaRPr lang="hr-HR" dirty="0"/>
          </a:p>
        </p:txBody>
      </p:sp>
      <p:sp>
        <p:nvSpPr>
          <p:cNvPr id="3" name="Rezervirano mjesto sadržaja 2">
            <a:extLst>
              <a:ext uri="{FF2B5EF4-FFF2-40B4-BE49-F238E27FC236}">
                <a16:creationId xmlns:a16="http://schemas.microsoft.com/office/drawing/2014/main" id="{39E00687-038F-4F64-9989-53B195033CD0}"/>
              </a:ext>
            </a:extLst>
          </p:cNvPr>
          <p:cNvSpPr>
            <a:spLocks noGrp="1"/>
          </p:cNvSpPr>
          <p:nvPr>
            <p:ph idx="1"/>
          </p:nvPr>
        </p:nvSpPr>
        <p:spPr/>
        <p:txBody>
          <a:bodyPr/>
          <a:lstStyle/>
          <a:p>
            <a:pPr algn="l" rtl="0"/>
            <a:r>
              <a:rPr lang="pl-PL" b="0" i="0" dirty="0">
                <a:solidFill>
                  <a:srgbClr val="212121"/>
                </a:solidFill>
                <a:effectLst/>
                <a:latin typeface="Calibri" panose="020F0502020204030204" pitchFamily="34" charset="0"/>
              </a:rPr>
              <a:t>Precrtaj lentu vremena u bilježnicu.</a:t>
            </a:r>
          </a:p>
          <a:p>
            <a:endParaRPr lang="hr-HR" dirty="0"/>
          </a:p>
        </p:txBody>
      </p:sp>
      <p:pic>
        <p:nvPicPr>
          <p:cNvPr id="6" name="Slika 5">
            <a:extLst>
              <a:ext uri="{FF2B5EF4-FFF2-40B4-BE49-F238E27FC236}">
                <a16:creationId xmlns:a16="http://schemas.microsoft.com/office/drawing/2014/main" id="{AE9167FC-A8FC-42C6-9C44-3BE8D2D525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8576" y="2795383"/>
            <a:ext cx="9116697" cy="2924583"/>
          </a:xfrm>
          <a:prstGeom prst="rect">
            <a:avLst/>
          </a:prstGeom>
        </p:spPr>
      </p:pic>
    </p:spTree>
    <p:extLst>
      <p:ext uri="{BB962C8B-B14F-4D97-AF65-F5344CB8AC3E}">
        <p14:creationId xmlns:p14="http://schemas.microsoft.com/office/powerpoint/2010/main" val="17194938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Slika 7">
            <a:extLst>
              <a:ext uri="{FF2B5EF4-FFF2-40B4-BE49-F238E27FC236}">
                <a16:creationId xmlns:a16="http://schemas.microsoft.com/office/drawing/2014/main" id="{3DE75180-C4B5-4C14-946D-D620832B58FE}"/>
              </a:ext>
            </a:extLst>
          </p:cNvPr>
          <p:cNvPicPr>
            <a:picLocks noChangeAspect="1"/>
          </p:cNvPicPr>
          <p:nvPr/>
        </p:nvPicPr>
        <p:blipFill rotWithShape="1">
          <a:blip r:embed="rId2"/>
          <a:srcRect l="12735" t="38194" r="37109" b="13334"/>
          <a:stretch/>
        </p:blipFill>
        <p:spPr>
          <a:xfrm>
            <a:off x="705955" y="352425"/>
            <a:ext cx="10780089" cy="5860206"/>
          </a:xfrm>
          <a:prstGeom prst="rect">
            <a:avLst/>
          </a:prstGeom>
        </p:spPr>
      </p:pic>
    </p:spTree>
    <p:extLst>
      <p:ext uri="{BB962C8B-B14F-4D97-AF65-F5344CB8AC3E}">
        <p14:creationId xmlns:p14="http://schemas.microsoft.com/office/powerpoint/2010/main" val="34028364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Slika 5" descr="Slika na kojoj se prikazuje bogomolja&#10;&#10;Opis je automatski generiran">
            <a:extLst>
              <a:ext uri="{FF2B5EF4-FFF2-40B4-BE49-F238E27FC236}">
                <a16:creationId xmlns:a16="http://schemas.microsoft.com/office/drawing/2014/main" id="{57C3B5CD-E89C-4D59-ACBD-D410D3D5D0E0}"/>
              </a:ext>
            </a:extLst>
          </p:cNvPr>
          <p:cNvPicPr>
            <a:picLocks noChangeAspect="1"/>
          </p:cNvPicPr>
          <p:nvPr/>
        </p:nvPicPr>
        <p:blipFill>
          <a:blip r:embed="rId2"/>
          <a:stretch>
            <a:fillRect/>
          </a:stretch>
        </p:blipFill>
        <p:spPr>
          <a:xfrm>
            <a:off x="947240" y="321734"/>
            <a:ext cx="4446688" cy="2905170"/>
          </a:xfrm>
          <a:prstGeom prst="rect">
            <a:avLst/>
          </a:prstGeom>
        </p:spPr>
      </p:pic>
      <p:sp>
        <p:nvSpPr>
          <p:cNvPr id="12" name="Rectangle 11">
            <a:extLst>
              <a:ext uri="{FF2B5EF4-FFF2-40B4-BE49-F238E27FC236}">
                <a16:creationId xmlns:a16="http://schemas.microsoft.com/office/drawing/2014/main" id="{417CDA24-35F8-4540-8C52-3096D6D949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50280" y="0"/>
            <a:ext cx="9144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Slika 3" descr="Slika na kojoj se prikazuje koža, kamen&#10;&#10;Opis je automatski generiran">
            <a:extLst>
              <a:ext uri="{FF2B5EF4-FFF2-40B4-BE49-F238E27FC236}">
                <a16:creationId xmlns:a16="http://schemas.microsoft.com/office/drawing/2014/main" id="{36A92E07-01C7-41DD-BCD0-68246CC17FD1}"/>
              </a:ext>
            </a:extLst>
          </p:cNvPr>
          <p:cNvPicPr>
            <a:picLocks noChangeAspect="1"/>
          </p:cNvPicPr>
          <p:nvPr/>
        </p:nvPicPr>
        <p:blipFill>
          <a:blip r:embed="rId3"/>
          <a:stretch>
            <a:fillRect/>
          </a:stretch>
        </p:blipFill>
        <p:spPr>
          <a:xfrm>
            <a:off x="7774893" y="321734"/>
            <a:ext cx="2178877" cy="2905170"/>
          </a:xfrm>
          <a:prstGeom prst="rect">
            <a:avLst/>
          </a:prstGeom>
        </p:spPr>
      </p:pic>
      <p:sp>
        <p:nvSpPr>
          <p:cNvPr id="14" name="Rectangle 13">
            <a:extLst>
              <a:ext uri="{FF2B5EF4-FFF2-40B4-BE49-F238E27FC236}">
                <a16:creationId xmlns:a16="http://schemas.microsoft.com/office/drawing/2014/main" id="{8658BFE0-4E65-4174-9C75-687C94E882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83280"/>
            <a:ext cx="6126480" cy="9144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FA75DFED-A0C1-4A83-BE1D-0271C1826E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65520" y="3383280"/>
            <a:ext cx="6126480" cy="9144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Slika 6" descr="Slika na kojoj se prikazuje poljoprivredni stroj, podstavljeno, nekoliko&#10;&#10;Opis je automatski generiran">
            <a:extLst>
              <a:ext uri="{FF2B5EF4-FFF2-40B4-BE49-F238E27FC236}">
                <a16:creationId xmlns:a16="http://schemas.microsoft.com/office/drawing/2014/main" id="{F1603E39-BF5F-4948-999B-F0F04DD87FD3}"/>
              </a:ext>
            </a:extLst>
          </p:cNvPr>
          <p:cNvPicPr>
            <a:picLocks noChangeAspect="1"/>
          </p:cNvPicPr>
          <p:nvPr/>
        </p:nvPicPr>
        <p:blipFill>
          <a:blip r:embed="rId4"/>
          <a:stretch>
            <a:fillRect/>
          </a:stretch>
        </p:blipFill>
        <p:spPr>
          <a:xfrm>
            <a:off x="457201" y="4222799"/>
            <a:ext cx="5426764" cy="1577153"/>
          </a:xfrm>
          <a:prstGeom prst="rect">
            <a:avLst/>
          </a:prstGeom>
        </p:spPr>
      </p:pic>
      <p:pic>
        <p:nvPicPr>
          <p:cNvPr id="5" name="Rezervirano mjesto sadržaja 4">
            <a:extLst>
              <a:ext uri="{FF2B5EF4-FFF2-40B4-BE49-F238E27FC236}">
                <a16:creationId xmlns:a16="http://schemas.microsoft.com/office/drawing/2014/main" id="{BD00E4D0-3244-42D3-A005-49DFA6CF9465}"/>
              </a:ext>
            </a:extLst>
          </p:cNvPr>
          <p:cNvPicPr>
            <a:picLocks noGrp="1" noChangeAspect="1"/>
          </p:cNvPicPr>
          <p:nvPr>
            <p:ph idx="4294967295"/>
          </p:nvPr>
        </p:nvPicPr>
        <p:blipFill>
          <a:blip r:embed="rId5"/>
          <a:stretch>
            <a:fillRect/>
          </a:stretch>
        </p:blipFill>
        <p:spPr>
          <a:xfrm>
            <a:off x="7760107" y="3631096"/>
            <a:ext cx="2208448" cy="2760560"/>
          </a:xfrm>
          <a:prstGeom prst="rect">
            <a:avLst/>
          </a:prstGeom>
        </p:spPr>
      </p:pic>
      <p:sp>
        <p:nvSpPr>
          <p:cNvPr id="8" name="Pravokutnik 7">
            <a:extLst>
              <a:ext uri="{FF2B5EF4-FFF2-40B4-BE49-F238E27FC236}">
                <a16:creationId xmlns:a16="http://schemas.microsoft.com/office/drawing/2014/main" id="{0032913D-D72A-4B06-8BD7-FC08C13E4E78}"/>
              </a:ext>
            </a:extLst>
          </p:cNvPr>
          <p:cNvSpPr/>
          <p:nvPr/>
        </p:nvSpPr>
        <p:spPr>
          <a:xfrm>
            <a:off x="1085850" y="3226904"/>
            <a:ext cx="4171950" cy="56404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hr-HR" dirty="0"/>
              <a:t>Rekonstrukcija </a:t>
            </a:r>
            <a:r>
              <a:rPr lang="hr-HR" dirty="0" err="1"/>
              <a:t>Perzepolisa</a:t>
            </a:r>
            <a:endParaRPr lang="hr-HR" dirty="0"/>
          </a:p>
        </p:txBody>
      </p:sp>
      <p:sp>
        <p:nvSpPr>
          <p:cNvPr id="13" name="Pravokutnik 12">
            <a:extLst>
              <a:ext uri="{FF2B5EF4-FFF2-40B4-BE49-F238E27FC236}">
                <a16:creationId xmlns:a16="http://schemas.microsoft.com/office/drawing/2014/main" id="{8E4F2955-F936-4085-A421-5933C96CAD00}"/>
              </a:ext>
            </a:extLst>
          </p:cNvPr>
          <p:cNvSpPr/>
          <p:nvPr/>
        </p:nvSpPr>
        <p:spPr>
          <a:xfrm>
            <a:off x="947240" y="5969132"/>
            <a:ext cx="4171950" cy="56404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hr-HR" dirty="0"/>
              <a:t>Ostaci </a:t>
            </a:r>
            <a:r>
              <a:rPr lang="hr-HR" dirty="0" err="1"/>
              <a:t>Perzepolisa</a:t>
            </a:r>
            <a:endParaRPr lang="hr-HR" dirty="0"/>
          </a:p>
        </p:txBody>
      </p:sp>
      <p:sp>
        <p:nvSpPr>
          <p:cNvPr id="15" name="Pravokutnik 14">
            <a:extLst>
              <a:ext uri="{FF2B5EF4-FFF2-40B4-BE49-F238E27FC236}">
                <a16:creationId xmlns:a16="http://schemas.microsoft.com/office/drawing/2014/main" id="{6F4D3E58-6777-40C8-AD1D-CFCB3EC1F0C1}"/>
              </a:ext>
            </a:extLst>
          </p:cNvPr>
          <p:cNvSpPr/>
          <p:nvPr/>
        </p:nvSpPr>
        <p:spPr>
          <a:xfrm>
            <a:off x="10016784" y="4222799"/>
            <a:ext cx="1718015" cy="56404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hr-HR" dirty="0" err="1"/>
              <a:t>Kserkso</a:t>
            </a:r>
            <a:r>
              <a:rPr lang="hr-HR" dirty="0"/>
              <a:t> – perzijski vladar</a:t>
            </a:r>
          </a:p>
        </p:txBody>
      </p:sp>
      <p:sp>
        <p:nvSpPr>
          <p:cNvPr id="17" name="Pravokutnik 16">
            <a:extLst>
              <a:ext uri="{FF2B5EF4-FFF2-40B4-BE49-F238E27FC236}">
                <a16:creationId xmlns:a16="http://schemas.microsoft.com/office/drawing/2014/main" id="{DD05C443-0AE3-4F80-BCFC-3A343632C5BE}"/>
              </a:ext>
            </a:extLst>
          </p:cNvPr>
          <p:cNvSpPr/>
          <p:nvPr/>
        </p:nvSpPr>
        <p:spPr>
          <a:xfrm>
            <a:off x="9968556" y="966057"/>
            <a:ext cx="1741092" cy="56404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hr-HR" dirty="0"/>
              <a:t>Darije I. – perzijski vladar</a:t>
            </a:r>
          </a:p>
        </p:txBody>
      </p:sp>
    </p:spTree>
    <p:extLst>
      <p:ext uri="{BB962C8B-B14F-4D97-AF65-F5344CB8AC3E}">
        <p14:creationId xmlns:p14="http://schemas.microsoft.com/office/powerpoint/2010/main" val="12905085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A49CC24B-6CAA-4359-840E-F2A998FB55E2}"/>
              </a:ext>
            </a:extLst>
          </p:cNvPr>
          <p:cNvSpPr>
            <a:spLocks noGrp="1"/>
          </p:cNvSpPr>
          <p:nvPr>
            <p:ph type="title"/>
          </p:nvPr>
        </p:nvSpPr>
        <p:spPr/>
        <p:txBody>
          <a:bodyPr/>
          <a:lstStyle/>
          <a:p>
            <a:r>
              <a:rPr lang="hr-HR" b="0" i="0" dirty="0">
                <a:solidFill>
                  <a:srgbClr val="212121"/>
                </a:solidFill>
                <a:effectLst/>
                <a:latin typeface="Calibri" panose="020F0502020204030204" pitchFamily="34" charset="0"/>
              </a:rPr>
              <a:t>ZADATAK</a:t>
            </a:r>
            <a:br>
              <a:rPr lang="hr-HR" b="0" i="0" dirty="0">
                <a:solidFill>
                  <a:srgbClr val="212121"/>
                </a:solidFill>
                <a:effectLst/>
                <a:latin typeface="Calibri" panose="020F0502020204030204" pitchFamily="34" charset="0"/>
              </a:rPr>
            </a:br>
            <a:endParaRPr lang="hr-HR" dirty="0"/>
          </a:p>
        </p:txBody>
      </p:sp>
      <p:sp>
        <p:nvSpPr>
          <p:cNvPr id="3" name="Rezervirano mjesto sadržaja 2">
            <a:extLst>
              <a:ext uri="{FF2B5EF4-FFF2-40B4-BE49-F238E27FC236}">
                <a16:creationId xmlns:a16="http://schemas.microsoft.com/office/drawing/2014/main" id="{65936465-39E6-4DD5-A200-7672CFD3AECD}"/>
              </a:ext>
            </a:extLst>
          </p:cNvPr>
          <p:cNvSpPr>
            <a:spLocks noGrp="1"/>
          </p:cNvSpPr>
          <p:nvPr>
            <p:ph idx="1"/>
          </p:nvPr>
        </p:nvSpPr>
        <p:spPr/>
        <p:txBody>
          <a:bodyPr/>
          <a:lstStyle/>
          <a:p>
            <a:pPr marL="0" indent="0" algn="l" rtl="0">
              <a:buNone/>
            </a:pPr>
            <a:r>
              <a:rPr lang="hr-HR" b="0" i="0" dirty="0">
                <a:solidFill>
                  <a:srgbClr val="212121"/>
                </a:solidFill>
                <a:effectLst/>
                <a:latin typeface="Calibri" panose="020F0502020204030204" pitchFamily="34" charset="0"/>
              </a:rPr>
              <a:t>Prepiši zadatak u bilježnicu. Riješi zadatak pomoću udžbenika str. 95. </a:t>
            </a:r>
          </a:p>
          <a:p>
            <a:pPr marL="0" indent="0" algn="l" rtl="0">
              <a:buNone/>
            </a:pPr>
            <a:r>
              <a:rPr lang="hr-HR" b="0" i="0" dirty="0">
                <a:solidFill>
                  <a:srgbClr val="212121"/>
                </a:solidFill>
                <a:effectLst/>
                <a:latin typeface="Calibri" panose="020F0502020204030204" pitchFamily="34" charset="0"/>
              </a:rPr>
              <a:t>PERZIJA</a:t>
            </a:r>
          </a:p>
          <a:p>
            <a:pPr marL="0" indent="0" algn="l" rtl="0">
              <a:buNone/>
            </a:pPr>
            <a:r>
              <a:rPr lang="hr-HR" b="0" i="0" dirty="0">
                <a:solidFill>
                  <a:srgbClr val="212121"/>
                </a:solidFill>
                <a:effectLst/>
                <a:latin typeface="Calibri" panose="020F0502020204030204" pitchFamily="34" charset="0"/>
              </a:rPr>
              <a:t>- osnivač: kralj ______________</a:t>
            </a:r>
          </a:p>
          <a:p>
            <a:pPr marL="0" indent="0" algn="l" rtl="0">
              <a:buNone/>
            </a:pPr>
            <a:r>
              <a:rPr lang="hr-HR" b="0" i="0" dirty="0">
                <a:solidFill>
                  <a:srgbClr val="212121"/>
                </a:solidFill>
                <a:effectLst/>
                <a:latin typeface="Calibri" panose="020F0502020204030204" pitchFamily="34" charset="0"/>
              </a:rPr>
              <a:t>- grad s mnogo palača: ______________</a:t>
            </a:r>
          </a:p>
          <a:p>
            <a:pPr marL="0" indent="0" algn="l" rtl="0">
              <a:buNone/>
            </a:pPr>
            <a:r>
              <a:rPr lang="hr-HR" b="0" i="0" dirty="0">
                <a:solidFill>
                  <a:srgbClr val="212121"/>
                </a:solidFill>
                <a:effectLst/>
                <a:latin typeface="Calibri" panose="020F0502020204030204" pitchFamily="34" charset="0"/>
              </a:rPr>
              <a:t>- najvažnija cesta: ______________ cesta</a:t>
            </a:r>
          </a:p>
          <a:p>
            <a:endParaRPr lang="hr-HR" dirty="0"/>
          </a:p>
        </p:txBody>
      </p:sp>
    </p:spTree>
    <p:extLst>
      <p:ext uri="{BB962C8B-B14F-4D97-AF65-F5344CB8AC3E}">
        <p14:creationId xmlns:p14="http://schemas.microsoft.com/office/powerpoint/2010/main" val="27535501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3">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Shape 15">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Isosceles Triangle 23">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Slika 5">
            <a:extLst>
              <a:ext uri="{FF2B5EF4-FFF2-40B4-BE49-F238E27FC236}">
                <a16:creationId xmlns:a16="http://schemas.microsoft.com/office/drawing/2014/main" id="{CB67EEAF-F83A-4235-8131-D6DECA532F10}"/>
              </a:ext>
            </a:extLst>
          </p:cNvPr>
          <p:cNvPicPr>
            <a:picLocks noChangeAspect="1"/>
          </p:cNvPicPr>
          <p:nvPr/>
        </p:nvPicPr>
        <p:blipFill rotWithShape="1">
          <a:blip r:embed="rId2"/>
          <a:srcRect l="20469" t="28472" r="44531" b="20277"/>
          <a:stretch/>
        </p:blipFill>
        <p:spPr>
          <a:xfrm>
            <a:off x="2714172" y="643467"/>
            <a:ext cx="6763655" cy="5571065"/>
          </a:xfrm>
          <a:prstGeom prst="rect">
            <a:avLst/>
          </a:prstGeom>
          <a:ln>
            <a:noFill/>
          </a:ln>
        </p:spPr>
      </p:pic>
      <p:sp>
        <p:nvSpPr>
          <p:cNvPr id="26" name="Isosceles Triangle 25">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73748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FB721BDD-20C6-4955-9056-D396BA0EBC8B}"/>
              </a:ext>
            </a:extLst>
          </p:cNvPr>
          <p:cNvSpPr>
            <a:spLocks noGrp="1"/>
          </p:cNvSpPr>
          <p:nvPr>
            <p:ph type="title"/>
          </p:nvPr>
        </p:nvSpPr>
        <p:spPr/>
        <p:txBody>
          <a:bodyPr/>
          <a:lstStyle/>
          <a:p>
            <a:r>
              <a:rPr lang="hr-HR" b="0" i="0" dirty="0">
                <a:solidFill>
                  <a:srgbClr val="212121"/>
                </a:solidFill>
                <a:effectLst/>
                <a:latin typeface="Calibri" panose="020F0502020204030204" pitchFamily="34" charset="0"/>
              </a:rPr>
              <a:t>ZADATAK</a:t>
            </a:r>
            <a:br>
              <a:rPr lang="hr-HR" b="0" i="0" dirty="0">
                <a:solidFill>
                  <a:srgbClr val="212121"/>
                </a:solidFill>
                <a:effectLst/>
                <a:latin typeface="Calibri" panose="020F0502020204030204" pitchFamily="34" charset="0"/>
              </a:rPr>
            </a:br>
            <a:endParaRPr lang="hr-HR" dirty="0"/>
          </a:p>
        </p:txBody>
      </p:sp>
      <p:sp>
        <p:nvSpPr>
          <p:cNvPr id="3" name="Rezervirano mjesto sadržaja 2">
            <a:extLst>
              <a:ext uri="{FF2B5EF4-FFF2-40B4-BE49-F238E27FC236}">
                <a16:creationId xmlns:a16="http://schemas.microsoft.com/office/drawing/2014/main" id="{982D0B1F-11EF-4325-AF5F-9F5F24592FE3}"/>
              </a:ext>
            </a:extLst>
          </p:cNvPr>
          <p:cNvSpPr>
            <a:spLocks noGrp="1"/>
          </p:cNvSpPr>
          <p:nvPr>
            <p:ph idx="1"/>
          </p:nvPr>
        </p:nvSpPr>
        <p:spPr/>
        <p:txBody>
          <a:bodyPr/>
          <a:lstStyle/>
          <a:p>
            <a:pPr marL="0" indent="0" algn="l" rtl="0">
              <a:buNone/>
            </a:pPr>
            <a:r>
              <a:rPr lang="hr-HR" b="0" i="0" dirty="0">
                <a:solidFill>
                  <a:srgbClr val="212121"/>
                </a:solidFill>
                <a:effectLst/>
                <a:latin typeface="Calibri" panose="020F0502020204030204" pitchFamily="34" charset="0"/>
              </a:rPr>
              <a:t>Zapamti:</a:t>
            </a:r>
          </a:p>
          <a:p>
            <a:pPr marL="0" indent="0" algn="l" rtl="0">
              <a:buNone/>
            </a:pPr>
            <a:r>
              <a:rPr lang="hr-HR" b="0" i="0" dirty="0">
                <a:solidFill>
                  <a:srgbClr val="212121"/>
                </a:solidFill>
                <a:effectLst/>
                <a:latin typeface="Calibri" panose="020F0502020204030204" pitchFamily="34" charset="0"/>
              </a:rPr>
              <a:t>•UZROK – zašto se nešto dogodilo?</a:t>
            </a:r>
          </a:p>
          <a:p>
            <a:endParaRPr lang="hr-HR" dirty="0"/>
          </a:p>
        </p:txBody>
      </p:sp>
    </p:spTree>
    <p:extLst>
      <p:ext uri="{BB962C8B-B14F-4D97-AF65-F5344CB8AC3E}">
        <p14:creationId xmlns:p14="http://schemas.microsoft.com/office/powerpoint/2010/main" val="1336543527"/>
      </p:ext>
    </p:extLst>
  </p:cSld>
  <p:clrMapOvr>
    <a:masterClrMapping/>
  </p:clrMapOvr>
</p:sld>
</file>

<file path=ppt/theme/theme1.xml><?xml version="1.0" encoding="utf-8"?>
<a:theme xmlns:a="http://schemas.openxmlformats.org/drawingml/2006/main" name="Tema sustava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TotalTime>
  <Words>757</Words>
  <Application>Microsoft Office PowerPoint</Application>
  <PresentationFormat>Široki zaslon</PresentationFormat>
  <Paragraphs>82</Paragraphs>
  <Slides>25</Slides>
  <Notes>0</Notes>
  <HiddenSlides>0</HiddenSlides>
  <MMClips>0</MMClips>
  <ScaleCrop>false</ScaleCrop>
  <HeadingPairs>
    <vt:vector size="6" baseType="variant">
      <vt:variant>
        <vt:lpstr>Korišteni fontovi</vt:lpstr>
      </vt:variant>
      <vt:variant>
        <vt:i4>4</vt:i4>
      </vt:variant>
      <vt:variant>
        <vt:lpstr>Tema</vt:lpstr>
      </vt:variant>
      <vt:variant>
        <vt:i4>1</vt:i4>
      </vt:variant>
      <vt:variant>
        <vt:lpstr>Naslovi slajdova</vt:lpstr>
      </vt:variant>
      <vt:variant>
        <vt:i4>25</vt:i4>
      </vt:variant>
    </vt:vector>
  </HeadingPairs>
  <TitlesOfParts>
    <vt:vector size="30" baseType="lpstr">
      <vt:lpstr>Arial</vt:lpstr>
      <vt:lpstr>Avenir Next LT Pro</vt:lpstr>
      <vt:lpstr>Calibri</vt:lpstr>
      <vt:lpstr>Calibri Light</vt:lpstr>
      <vt:lpstr>Tema sustava Office</vt:lpstr>
      <vt:lpstr>Grčko – perzijski ratovi</vt:lpstr>
      <vt:lpstr>ZADATAK </vt:lpstr>
      <vt:lpstr>ZADATAK </vt:lpstr>
      <vt:lpstr>ZADATAK </vt:lpstr>
      <vt:lpstr>PowerPoint prezentacija</vt:lpstr>
      <vt:lpstr>PowerPoint prezentacija</vt:lpstr>
      <vt:lpstr>ZADATAK </vt:lpstr>
      <vt:lpstr>PowerPoint prezentacija</vt:lpstr>
      <vt:lpstr>ZADATAK </vt:lpstr>
      <vt:lpstr>ZADATAK </vt:lpstr>
      <vt:lpstr>ZADATAK </vt:lpstr>
      <vt:lpstr>ZADATAK</vt:lpstr>
      <vt:lpstr>ZADATAK</vt:lpstr>
      <vt:lpstr>Pogledaj video zapis - Bitka na Maratonskom polju od 0:13 do 2:16 minuta</vt:lpstr>
      <vt:lpstr>Fidipid, grčki hoplit</vt:lpstr>
      <vt:lpstr>Bitka kod Termopilskog klanca – 480. g. pr. Kr. </vt:lpstr>
      <vt:lpstr>Film 300</vt:lpstr>
      <vt:lpstr>ZADATAK </vt:lpstr>
      <vt:lpstr>Bitka kod Salamine- 480. g. pr. Kr.</vt:lpstr>
      <vt:lpstr>ZADATAK</vt:lpstr>
      <vt:lpstr>Atenski pomorski savez i Peloponeski savez</vt:lpstr>
      <vt:lpstr>ZADATAK</vt:lpstr>
      <vt:lpstr>PowerPoint prezentacija</vt:lpstr>
      <vt:lpstr>PowerPoint prezentacija</vt:lpstr>
      <vt:lpstr>Za domaću zadaću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Grčko – perzijski ratovi</dc:title>
  <dc:creator>Nera Malbaša Kovačić</dc:creator>
  <cp:lastModifiedBy>Nera Malbaša Kovačić</cp:lastModifiedBy>
  <cp:revision>6</cp:revision>
  <dcterms:created xsi:type="dcterms:W3CDTF">2022-01-30T07:06:04Z</dcterms:created>
  <dcterms:modified xsi:type="dcterms:W3CDTF">2025-01-21T06:38:36Z</dcterms:modified>
</cp:coreProperties>
</file>