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62" r:id="rId10"/>
    <p:sldId id="263" r:id="rId11"/>
    <p:sldId id="268" r:id="rId12"/>
    <p:sldId id="269" r:id="rId13"/>
    <p:sldId id="270" r:id="rId14"/>
    <p:sldId id="267" r:id="rId15"/>
    <p:sldId id="271" r:id="rId16"/>
    <p:sldId id="266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2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1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2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0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01AB70-E616-B7CE-4C16-E52476CC9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B633FF-E12F-66D0-CD74-D9DFD9914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6320C9-B33C-AF3C-F344-5D3635ADE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522C7-4F96-4432-A87A-9C7E88991A9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4823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67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1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2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2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0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19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WSAt-Jou4Q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Karinjani" TargetMode="External"/><Relationship Id="rId13" Type="http://schemas.openxmlformats.org/officeDocument/2006/relationships/hyperlink" Target="https://hr.wikipedia.org/wiki/Jamometi%C4%87i" TargetMode="External"/><Relationship Id="rId3" Type="http://schemas.openxmlformats.org/officeDocument/2006/relationships/hyperlink" Target="https://hr.wikipedia.org/wiki/Gusi%C4%87i" TargetMode="External"/><Relationship Id="rId7" Type="http://schemas.openxmlformats.org/officeDocument/2006/relationships/hyperlink" Target="https://hr.wikipedia.org/wiki/Lap%C4%8Dani" TargetMode="External"/><Relationship Id="rId12" Type="http://schemas.openxmlformats.org/officeDocument/2006/relationships/hyperlink" Target="https://hr.wikipedia.org/w/index.php?title=Polet%C4%8Di%C4%87i&amp;action=edit&amp;redlink=1" TargetMode="External"/><Relationship Id="rId2" Type="http://schemas.openxmlformats.org/officeDocument/2006/relationships/hyperlink" Target="https://hr.wikipedia.org/wiki/Ka%C4%8Di%C4%87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r.wikipedia.org/wiki/Kukari" TargetMode="External"/><Relationship Id="rId11" Type="http://schemas.openxmlformats.org/officeDocument/2006/relationships/hyperlink" Target="https://hr.wikipedia.org/w/index.php?title=La%C4%8Dni%C4%8Di%C4%87i&amp;action=edit&amp;redlink=1" TargetMode="External"/><Relationship Id="rId5" Type="http://schemas.openxmlformats.org/officeDocument/2006/relationships/hyperlink" Target="https://hr.wikipedia.org/wiki/%C5%A0ubi%C4%87i" TargetMode="External"/><Relationship Id="rId15" Type="http://schemas.openxmlformats.org/officeDocument/2006/relationships/image" Target="../media/image44.jpeg"/><Relationship Id="rId10" Type="http://schemas.openxmlformats.org/officeDocument/2006/relationships/hyperlink" Target="https://hr.wikipedia.org/wiki/Sna%C4%8Di%C4%87i" TargetMode="External"/><Relationship Id="rId4" Type="http://schemas.openxmlformats.org/officeDocument/2006/relationships/hyperlink" Target="https://hr.wikipedia.org/wiki/%C4%8Cudomiri%C4%87i" TargetMode="External"/><Relationship Id="rId9" Type="http://schemas.openxmlformats.org/officeDocument/2006/relationships/hyperlink" Target="https://hr.wikipedia.org/wiki/Mogorovi%C4%87i" TargetMode="External"/><Relationship Id="rId14" Type="http://schemas.openxmlformats.org/officeDocument/2006/relationships/hyperlink" Target="https://hr.wikipedia.org/wiki/Tugomiri%C4%87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6D7B8D0-F19E-46F4-8371-60344E6A2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6721"/>
            <a:ext cx="9144000" cy="1152663"/>
          </a:xfrm>
        </p:spPr>
        <p:txBody>
          <a:bodyPr>
            <a:normAutofit/>
          </a:bodyPr>
          <a:lstStyle/>
          <a:p>
            <a:pPr algn="ctr"/>
            <a:r>
              <a:rPr lang="hr-HR" sz="4400" b="1" dirty="0"/>
              <a:t>Hrvatske kneževine u 9. stoljeću</a:t>
            </a:r>
            <a:endParaRPr lang="hr-HR" sz="44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2291784-FA53-487E-97E1-5F991181D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pPr algn="ctr"/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4BAE7-A6CF-49F6-A6E7-DD8843C51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73" r="-1" b="11039"/>
          <a:stretch/>
        </p:blipFill>
        <p:spPr>
          <a:xfrm>
            <a:off x="618185" y="-1"/>
            <a:ext cx="11127339" cy="4269507"/>
          </a:xfrm>
          <a:custGeom>
            <a:avLst/>
            <a:gdLst/>
            <a:ahLst/>
            <a:cxnLst/>
            <a:rect l="l" t="t" r="r" b="b"/>
            <a:pathLst>
              <a:path w="11127339" h="4269507">
                <a:moveTo>
                  <a:pt x="9677229" y="597101"/>
                </a:moveTo>
                <a:cubicBezTo>
                  <a:pt x="9652117" y="809164"/>
                  <a:pt x="9540504" y="831487"/>
                  <a:pt x="9479117" y="962631"/>
                </a:cubicBezTo>
                <a:cubicBezTo>
                  <a:pt x="9520972" y="973793"/>
                  <a:pt x="9557246" y="987744"/>
                  <a:pt x="9593520" y="993325"/>
                </a:cubicBezTo>
                <a:cubicBezTo>
                  <a:pt x="9735826" y="1021228"/>
                  <a:pt x="9872551" y="1093776"/>
                  <a:pt x="10000905" y="1216549"/>
                </a:cubicBezTo>
                <a:cubicBezTo>
                  <a:pt x="10098566" y="1308629"/>
                  <a:pt x="10204597" y="1347694"/>
                  <a:pt x="10310629" y="1353274"/>
                </a:cubicBezTo>
                <a:cubicBezTo>
                  <a:pt x="10363645" y="1356065"/>
                  <a:pt x="10419451" y="1358855"/>
                  <a:pt x="10466886" y="1392339"/>
                </a:cubicBezTo>
                <a:cubicBezTo>
                  <a:pt x="10514321" y="1425822"/>
                  <a:pt x="10606401" y="1411871"/>
                  <a:pt x="10575709" y="1593241"/>
                </a:cubicBezTo>
                <a:cubicBezTo>
                  <a:pt x="10695691" y="1665789"/>
                  <a:pt x="10645466" y="1880643"/>
                  <a:pt x="10701272" y="2014577"/>
                </a:cubicBezTo>
                <a:cubicBezTo>
                  <a:pt x="10762659" y="2162464"/>
                  <a:pt x="10798933" y="2343835"/>
                  <a:pt x="10879852" y="2469398"/>
                </a:cubicBezTo>
                <a:cubicBezTo>
                  <a:pt x="10910545" y="2514043"/>
                  <a:pt x="10910545" y="2564269"/>
                  <a:pt x="10893803" y="2611704"/>
                </a:cubicBezTo>
                <a:cubicBezTo>
                  <a:pt x="10863110" y="2712155"/>
                  <a:pt x="10824046" y="2798655"/>
                  <a:pt x="10771030" y="2865622"/>
                </a:cubicBezTo>
                <a:cubicBezTo>
                  <a:pt x="10575709" y="3111169"/>
                  <a:pt x="10374806" y="3353926"/>
                  <a:pt x="10159952" y="3546457"/>
                </a:cubicBezTo>
                <a:cubicBezTo>
                  <a:pt x="9917196" y="3766891"/>
                  <a:pt x="9649326" y="3886875"/>
                  <a:pt x="9378666" y="3981745"/>
                </a:cubicBezTo>
                <a:cubicBezTo>
                  <a:pt x="8865250" y="4163115"/>
                  <a:pt x="8343463" y="4230083"/>
                  <a:pt x="7813303" y="4246825"/>
                </a:cubicBezTo>
                <a:cubicBezTo>
                  <a:pt x="7458935" y="4257986"/>
                  <a:pt x="7107356" y="4271937"/>
                  <a:pt x="6752987" y="4269147"/>
                </a:cubicBezTo>
                <a:cubicBezTo>
                  <a:pt x="6443263" y="4266357"/>
                  <a:pt x="6133539" y="4235663"/>
                  <a:pt x="5821025" y="4196599"/>
                </a:cubicBezTo>
                <a:cubicBezTo>
                  <a:pt x="5416430" y="4143583"/>
                  <a:pt x="3945937" y="3909197"/>
                  <a:pt x="3435312" y="3817117"/>
                </a:cubicBezTo>
                <a:cubicBezTo>
                  <a:pt x="3184184" y="3772472"/>
                  <a:pt x="1794610" y="3359507"/>
                  <a:pt x="1763916" y="3292539"/>
                </a:cubicBezTo>
                <a:cubicBezTo>
                  <a:pt x="1858787" y="3247894"/>
                  <a:pt x="1950867" y="3326023"/>
                  <a:pt x="2051318" y="3278588"/>
                </a:cubicBezTo>
                <a:cubicBezTo>
                  <a:pt x="1878319" y="3175346"/>
                  <a:pt x="1680207" y="3222782"/>
                  <a:pt x="1515579" y="3153024"/>
                </a:cubicBezTo>
                <a:cubicBezTo>
                  <a:pt x="1518369" y="3086056"/>
                  <a:pt x="1590917" y="3105589"/>
                  <a:pt x="1602078" y="3060944"/>
                </a:cubicBezTo>
                <a:cubicBezTo>
                  <a:pt x="1289564" y="2932589"/>
                  <a:pt x="940776" y="2938170"/>
                  <a:pt x="622681" y="2826558"/>
                </a:cubicBezTo>
                <a:cubicBezTo>
                  <a:pt x="912872" y="2781913"/>
                  <a:pt x="1197484" y="2829348"/>
                  <a:pt x="1490466" y="2837719"/>
                </a:cubicBezTo>
                <a:cubicBezTo>
                  <a:pt x="1462563" y="2779122"/>
                  <a:pt x="1412338" y="2784703"/>
                  <a:pt x="1378854" y="2765170"/>
                </a:cubicBezTo>
                <a:cubicBezTo>
                  <a:pt x="1334209" y="2740058"/>
                  <a:pt x="1297935" y="2717736"/>
                  <a:pt x="1325838" y="2653559"/>
                </a:cubicBezTo>
                <a:cubicBezTo>
                  <a:pt x="1353741" y="2592172"/>
                  <a:pt x="1317467" y="2575430"/>
                  <a:pt x="1264451" y="2553108"/>
                </a:cubicBezTo>
                <a:cubicBezTo>
                  <a:pt x="1130517" y="2491721"/>
                  <a:pt x="982630" y="2511253"/>
                  <a:pt x="843115" y="2491721"/>
                </a:cubicBezTo>
                <a:cubicBezTo>
                  <a:pt x="778938" y="2483350"/>
                  <a:pt x="675696" y="2497301"/>
                  <a:pt x="658954" y="2449866"/>
                </a:cubicBezTo>
                <a:cubicBezTo>
                  <a:pt x="600358" y="2296399"/>
                  <a:pt x="483165" y="2341044"/>
                  <a:pt x="374343" y="2332673"/>
                </a:cubicBezTo>
                <a:cubicBezTo>
                  <a:pt x="262731" y="2324302"/>
                  <a:pt x="240408" y="2254545"/>
                  <a:pt x="296215" y="2126190"/>
                </a:cubicBezTo>
                <a:cubicBezTo>
                  <a:pt x="237618" y="2064803"/>
                  <a:pt x="139957" y="2134560"/>
                  <a:pt x="64619" y="2050851"/>
                </a:cubicBezTo>
                <a:cubicBezTo>
                  <a:pt x="645003" y="2008997"/>
                  <a:pt x="1211435" y="2048061"/>
                  <a:pt x="1772287" y="1928078"/>
                </a:cubicBezTo>
                <a:cubicBezTo>
                  <a:pt x="1593708" y="1933658"/>
                  <a:pt x="1417918" y="1883433"/>
                  <a:pt x="1239338" y="1914126"/>
                </a:cubicBezTo>
                <a:cubicBezTo>
                  <a:pt x="1211435" y="1919707"/>
                  <a:pt x="1177952" y="1914126"/>
                  <a:pt x="1150049" y="1908546"/>
                </a:cubicBezTo>
                <a:cubicBezTo>
                  <a:pt x="1119355" y="1902965"/>
                  <a:pt x="1091452" y="1891804"/>
                  <a:pt x="1091452" y="1852739"/>
                </a:cubicBezTo>
                <a:cubicBezTo>
                  <a:pt x="1091452" y="1824836"/>
                  <a:pt x="1113775" y="1810885"/>
                  <a:pt x="1136097" y="1799724"/>
                </a:cubicBezTo>
                <a:cubicBezTo>
                  <a:pt x="1197484" y="1769030"/>
                  <a:pt x="1264451" y="1760659"/>
                  <a:pt x="1325838" y="1791353"/>
                </a:cubicBezTo>
                <a:cubicBezTo>
                  <a:pt x="1395596" y="1824836"/>
                  <a:pt x="1451402" y="1816465"/>
                  <a:pt x="1504418" y="1757869"/>
                </a:cubicBezTo>
                <a:cubicBezTo>
                  <a:pt x="1574175" y="1682531"/>
                  <a:pt x="1674626" y="1710434"/>
                  <a:pt x="1758336" y="1685321"/>
                </a:cubicBezTo>
                <a:cubicBezTo>
                  <a:pt x="1850416" y="1660208"/>
                  <a:pt x="1948077" y="1674160"/>
                  <a:pt x="2068060" y="1629515"/>
                </a:cubicBezTo>
                <a:cubicBezTo>
                  <a:pt x="1864367" y="1579289"/>
                  <a:pt x="1677417" y="1654628"/>
                  <a:pt x="1470934" y="1604402"/>
                </a:cubicBezTo>
                <a:cubicBezTo>
                  <a:pt x="1554643" y="1534644"/>
                  <a:pt x="1629982" y="1554177"/>
                  <a:pt x="1699739" y="1543015"/>
                </a:cubicBezTo>
                <a:cubicBezTo>
                  <a:pt x="1783448" y="1529064"/>
                  <a:pt x="1867158" y="1526273"/>
                  <a:pt x="1950867" y="1512322"/>
                </a:cubicBezTo>
                <a:cubicBezTo>
                  <a:pt x="2028996" y="1501161"/>
                  <a:pt x="2104335" y="1481629"/>
                  <a:pt x="2182464" y="1470467"/>
                </a:cubicBezTo>
                <a:cubicBezTo>
                  <a:pt x="2257802" y="1459306"/>
                  <a:pt x="2335930" y="1473258"/>
                  <a:pt x="2405688" y="1411871"/>
                </a:cubicBezTo>
                <a:cubicBezTo>
                  <a:pt x="2215947" y="1289097"/>
                  <a:pt x="2001092" y="1347694"/>
                  <a:pt x="1777868" y="1317000"/>
                </a:cubicBezTo>
                <a:cubicBezTo>
                  <a:pt x="1836464" y="1258404"/>
                  <a:pt x="1897851" y="1269565"/>
                  <a:pt x="1948077" y="1252823"/>
                </a:cubicBezTo>
                <a:cubicBezTo>
                  <a:pt x="1970399" y="1247243"/>
                  <a:pt x="1998302" y="1247243"/>
                  <a:pt x="2006673" y="1219340"/>
                </a:cubicBezTo>
                <a:cubicBezTo>
                  <a:pt x="2017834" y="1183066"/>
                  <a:pt x="1992721" y="1160743"/>
                  <a:pt x="1964818" y="1149582"/>
                </a:cubicBezTo>
                <a:cubicBezTo>
                  <a:pt x="1839255" y="1096566"/>
                  <a:pt x="1705320" y="1068663"/>
                  <a:pt x="1571385" y="1040760"/>
                </a:cubicBezTo>
                <a:cubicBezTo>
                  <a:pt x="1496047" y="1026808"/>
                  <a:pt x="1415128" y="1035179"/>
                  <a:pt x="1348160" y="990534"/>
                </a:cubicBezTo>
                <a:cubicBezTo>
                  <a:pt x="1593708" y="798003"/>
                  <a:pt x="1867158" y="834277"/>
                  <a:pt x="2143399" y="845438"/>
                </a:cubicBezTo>
                <a:cubicBezTo>
                  <a:pt x="2592639" y="862180"/>
                  <a:pt x="3041878" y="878922"/>
                  <a:pt x="3493908" y="851019"/>
                </a:cubicBezTo>
                <a:cubicBezTo>
                  <a:pt x="3859437" y="798003"/>
                  <a:pt x="4230549" y="792423"/>
                  <a:pt x="4601661" y="772890"/>
                </a:cubicBezTo>
                <a:cubicBezTo>
                  <a:pt x="5009045" y="747778"/>
                  <a:pt x="5422011" y="767310"/>
                  <a:pt x="5832186" y="770100"/>
                </a:cubicBezTo>
                <a:cubicBezTo>
                  <a:pt x="6127958" y="772890"/>
                  <a:pt x="6426521" y="798003"/>
                  <a:pt x="6722294" y="775681"/>
                </a:cubicBezTo>
                <a:cubicBezTo>
                  <a:pt x="7068292" y="750568"/>
                  <a:pt x="7419871" y="770100"/>
                  <a:pt x="7768659" y="761729"/>
                </a:cubicBezTo>
                <a:cubicBezTo>
                  <a:pt x="7924917" y="758939"/>
                  <a:pt x="8081173" y="736616"/>
                  <a:pt x="8237431" y="719875"/>
                </a:cubicBezTo>
                <a:cubicBezTo>
                  <a:pt x="8530413" y="686391"/>
                  <a:pt x="8826185" y="641746"/>
                  <a:pt x="9121958" y="655697"/>
                </a:cubicBezTo>
                <a:cubicBezTo>
                  <a:pt x="9306119" y="664068"/>
                  <a:pt x="9487489" y="664068"/>
                  <a:pt x="9677229" y="597101"/>
                </a:cubicBezTo>
                <a:close/>
                <a:moveTo>
                  <a:pt x="0" y="0"/>
                </a:moveTo>
                <a:lnTo>
                  <a:pt x="11127339" y="0"/>
                </a:lnTo>
                <a:lnTo>
                  <a:pt x="11127339" y="1"/>
                </a:lnTo>
                <a:lnTo>
                  <a:pt x="0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782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1D6C20E-E4EC-4841-90B7-D3CFAD24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149840"/>
            <a:ext cx="7071702" cy="53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51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641E08F-B865-4D40-AD3F-BC28E5E7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hr-HR" dirty="0"/>
              <a:t>Knez Domagoj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5812EB-8288-4256-B91E-7F3B50378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hr-HR" altLang="sr-Latn-RS" sz="2000" dirty="0"/>
              <a:t>2. polovica 9.stoljeća</a:t>
            </a:r>
          </a:p>
          <a:p>
            <a:r>
              <a:rPr lang="hr-HR" altLang="sr-Latn-RS" sz="2000" dirty="0"/>
              <a:t>ratovi protiv Venecije i Arapa</a:t>
            </a:r>
          </a:p>
          <a:p>
            <a:r>
              <a:rPr lang="hr-HR" altLang="sr-Latn-RS" sz="2000" dirty="0"/>
              <a:t>“najgori knez Hrvata”</a:t>
            </a:r>
          </a:p>
          <a:p>
            <a:endParaRPr lang="hr-HR" sz="2000" dirty="0"/>
          </a:p>
        </p:txBody>
      </p:sp>
      <p:pic>
        <p:nvPicPr>
          <p:cNvPr id="4" name="Slika 3" descr="Slika na kojoj se prikazuje na zatvorenom, sjedenje, stol, držanje&#10;&#10;Opis je automatski generiran">
            <a:extLst>
              <a:ext uri="{FF2B5EF4-FFF2-40B4-BE49-F238E27FC236}">
                <a16:creationId xmlns:a16="http://schemas.microsoft.com/office/drawing/2014/main" id="{476CCFE8-9B99-43AF-AB78-0B93E1CC8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1" r="17700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72FBE0B6-E6A4-4605-9AB8-DB84EEB795D4}"/>
              </a:ext>
            </a:extLst>
          </p:cNvPr>
          <p:cNvSpPr/>
          <p:nvPr/>
        </p:nvSpPr>
        <p:spPr>
          <a:xfrm>
            <a:off x="771524" y="6076950"/>
            <a:ext cx="4599465" cy="415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Ivan Meštrović, Domagojevi strijelci</a:t>
            </a:r>
          </a:p>
        </p:txBody>
      </p:sp>
    </p:spTree>
    <p:extLst>
      <p:ext uri="{BB962C8B-B14F-4D97-AF65-F5344CB8AC3E}">
        <p14:creationId xmlns:p14="http://schemas.microsoft.com/office/powerpoint/2010/main" val="212320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E1743F-7B11-4017-892C-331806BD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hr-HR" dirty="0"/>
              <a:t>Knez Branimir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4757B0-3CD2-435C-8926-E1BC656AB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hr-HR" altLang="sr-Latn-RS" sz="2000" dirty="0"/>
              <a:t>2. polovica 9. stoljeća</a:t>
            </a:r>
          </a:p>
          <a:p>
            <a:r>
              <a:rPr lang="hr-HR" altLang="sr-Latn-RS" sz="2000" dirty="0"/>
              <a:t>pismo pape Ivana VIII. – međunarodno priznanje hrvatske države</a:t>
            </a:r>
          </a:p>
          <a:p>
            <a:r>
              <a:rPr lang="hr-HR" altLang="sr-Latn-RS" sz="2000" dirty="0"/>
              <a:t>doba mira i napretka – gradnja crkava (ulomci)</a:t>
            </a:r>
          </a:p>
          <a:p>
            <a:endParaRPr lang="hr-HR" sz="2000" dirty="0"/>
          </a:p>
        </p:txBody>
      </p:sp>
      <p:pic>
        <p:nvPicPr>
          <p:cNvPr id="4" name="Slika 3" descr="Slika na kojoj se prikazuje na otvorenom, voda, zgrada, kip&#10;&#10;Opis je automatski generiran">
            <a:extLst>
              <a:ext uri="{FF2B5EF4-FFF2-40B4-BE49-F238E27FC236}">
                <a16:creationId xmlns:a16="http://schemas.microsoft.com/office/drawing/2014/main" id="{E5A2DCE5-CF02-4485-AF4E-4644FFF18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5" r="1" b="2135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D95E6ABF-D6F3-4B46-912D-B24550DB0A65}"/>
              </a:ext>
            </a:extLst>
          </p:cNvPr>
          <p:cNvSpPr/>
          <p:nvPr/>
        </p:nvSpPr>
        <p:spPr>
          <a:xfrm>
            <a:off x="1266825" y="6176963"/>
            <a:ext cx="3457575" cy="528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Kip kneza Branimira, Nin</a:t>
            </a:r>
          </a:p>
        </p:txBody>
      </p:sp>
    </p:spTree>
    <p:extLst>
      <p:ext uri="{BB962C8B-B14F-4D97-AF65-F5344CB8AC3E}">
        <p14:creationId xmlns:p14="http://schemas.microsoft.com/office/powerpoint/2010/main" val="189746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00549E-A50E-43C7-B35F-AF0E7EC5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hr-HR" sz="2800"/>
              <a:t>Venecija=Mletačka Republika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D6BA9AB-9670-49B5-ADC7-501F604B2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hr-HR" sz="2000" dirty="0"/>
              <a:t>Ribarstvo, vađenje soli, trgovina</a:t>
            </a:r>
          </a:p>
          <a:p>
            <a:r>
              <a:rPr lang="hr-HR" sz="2000" dirty="0"/>
              <a:t>Dužd</a:t>
            </a:r>
          </a:p>
          <a:p>
            <a:r>
              <a:rPr lang="hr-HR" sz="2000" dirty="0"/>
              <a:t>Republika Svetog Marka</a:t>
            </a:r>
          </a:p>
        </p:txBody>
      </p:sp>
      <p:pic>
        <p:nvPicPr>
          <p:cNvPr id="4" name="Slika 3" descr="Slika na kojoj se prikazuje tekst, karta, stol, sjedenje&#10;&#10;Opis je automatski generiran">
            <a:extLst>
              <a:ext uri="{FF2B5EF4-FFF2-40B4-BE49-F238E27FC236}">
                <a16:creationId xmlns:a16="http://schemas.microsoft.com/office/drawing/2014/main" id="{C92AA079-0841-4BC1-9593-5214023A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646" y="776563"/>
            <a:ext cx="4491887" cy="235824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D493D48-C091-4F5B-8A82-69DDC85FB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646" y="3772698"/>
            <a:ext cx="4491887" cy="2221879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073F439-49F4-4A3C-A656-7D15ACCC7150}"/>
              </a:ext>
            </a:extLst>
          </p:cNvPr>
          <p:cNvSpPr/>
          <p:nvPr/>
        </p:nvSpPr>
        <p:spPr>
          <a:xfrm>
            <a:off x="6505575" y="6081437"/>
            <a:ext cx="5457825" cy="528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i="1"/>
              <a:t>Gentile Bellini (Đentile Belini): Procesija Svetog Križa na Trgu svetog Marka u Veneciji</a:t>
            </a:r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B57CA8B-1DBC-4440-8853-48CB2EC209DC}"/>
              </a:ext>
            </a:extLst>
          </p:cNvPr>
          <p:cNvSpPr/>
          <p:nvPr/>
        </p:nvSpPr>
        <p:spPr>
          <a:xfrm>
            <a:off x="6988544" y="247650"/>
            <a:ext cx="4491886" cy="3504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/>
              <a:t>Pogled na Veneciju u srednjem vijeku</a:t>
            </a:r>
          </a:p>
        </p:txBody>
      </p:sp>
    </p:spTree>
    <p:extLst>
      <p:ext uri="{BB962C8B-B14F-4D97-AF65-F5344CB8AC3E}">
        <p14:creationId xmlns:p14="http://schemas.microsoft.com/office/powerpoint/2010/main" val="10969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4897BFA-5E23-4277-8B9F-9EA3E572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90" y="2762250"/>
            <a:ext cx="4620584" cy="3032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3200" dirty="0"/>
              <a:t>887. godina</a:t>
            </a:r>
            <a:br>
              <a:rPr lang="pl-PL" sz="3200" dirty="0"/>
            </a:br>
            <a:br>
              <a:rPr lang="pl-PL" sz="3200" dirty="0"/>
            </a:br>
            <a:r>
              <a:rPr lang="hr-HR" sz="3200" dirty="0"/>
              <a:t>mletački dužd</a:t>
            </a:r>
            <a:br>
              <a:rPr lang="hr-HR" sz="3200" dirty="0"/>
            </a:br>
            <a:r>
              <a:rPr lang="hr-HR" sz="3200" dirty="0"/>
              <a:t>Petar I. </a:t>
            </a:r>
            <a:r>
              <a:rPr lang="hr-HR" sz="3200" dirty="0" err="1"/>
              <a:t>Kandijan</a:t>
            </a:r>
            <a:br>
              <a:rPr lang="hr-HR" sz="3200" dirty="0"/>
            </a:br>
            <a:br>
              <a:rPr lang="hr-HR" sz="3200" dirty="0"/>
            </a:br>
            <a:r>
              <a:rPr lang="hr-HR" sz="3200" dirty="0"/>
              <a:t>današnja Makarska</a:t>
            </a:r>
            <a:br>
              <a:rPr lang="hr-HR" sz="3200" dirty="0"/>
            </a:br>
            <a:br>
              <a:rPr lang="hr-HR" sz="3200" dirty="0"/>
            </a:br>
            <a:r>
              <a:rPr lang="hr-HR" sz="3200" dirty="0"/>
              <a:t>Mlečani su</a:t>
            </a:r>
            <a:br>
              <a:rPr lang="hr-HR" sz="3200" dirty="0"/>
            </a:br>
            <a:r>
              <a:rPr lang="pl-PL" sz="3200" dirty="0"/>
              <a:t>teško poraženi</a:t>
            </a:r>
            <a:endParaRPr lang="en-US" i="1" dirty="0"/>
          </a:p>
        </p:txBody>
      </p:sp>
      <p:pic>
        <p:nvPicPr>
          <p:cNvPr id="2" name="Rezervirano mjesto sadržaja 1">
            <a:extLst>
              <a:ext uri="{FF2B5EF4-FFF2-40B4-BE49-F238E27FC236}">
                <a16:creationId xmlns:a16="http://schemas.microsoft.com/office/drawing/2014/main" id="{74E9399A-5227-42C0-8790-74EA37F57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6253" y="795818"/>
            <a:ext cx="4942280" cy="52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ED61950-BAB8-4072-A9A7-B67F7A1B9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/>
              <a:t>	PONOVIMO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51863A5-A068-449F-A4CC-F5D32A1E0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hr-HR" altLang="sr-Latn-RS"/>
              <a:t>Navedi tko je sve imao utjecaj na hrvatske kneževine u 9.st.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hr-HR" altLang="sr-Latn-RS"/>
              <a:t>Nabroji hrvatske knezove u 9.st.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hr-HR" altLang="sr-Latn-RS"/>
              <a:t>Protiv koga je knez Ljudevit podigao ustanak? S kakvim uspjehom?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hr-HR" altLang="sr-Latn-RS"/>
              <a:t>Kako se zove jedina hrvatska dinastija u povijesti?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hr-HR" altLang="sr-Latn-RS"/>
              <a:t>Koji dokument potječe iz 852.? Zašto je važan?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hr-HR" altLang="sr-Latn-RS"/>
              <a:t>Tko je “najgori knez Hrvata”?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hr-HR" altLang="sr-Latn-RS"/>
              <a:t>Zašto je za Hrvatsku važna 879.godina?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70363E-8A6C-419D-9922-2CD92A7BE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5B73B08-622B-4861-9BB1-E276307BF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3" r="1" b="366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0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BB4FF472-A9B1-43B0-9E30-C22600C10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264529"/>
              </p:ext>
            </p:extLst>
          </p:nvPr>
        </p:nvGraphicFramePr>
        <p:xfrm>
          <a:off x="1428750" y="1138414"/>
          <a:ext cx="8228681" cy="5452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2289">
                  <a:extLst>
                    <a:ext uri="{9D8B030D-6E8A-4147-A177-3AD203B41FA5}">
                      <a16:colId xmlns:a16="http://schemas.microsoft.com/office/drawing/2014/main" val="1611476116"/>
                    </a:ext>
                  </a:extLst>
                </a:gridCol>
                <a:gridCol w="2743196">
                  <a:extLst>
                    <a:ext uri="{9D8B030D-6E8A-4147-A177-3AD203B41FA5}">
                      <a16:colId xmlns:a16="http://schemas.microsoft.com/office/drawing/2014/main" val="1869109641"/>
                    </a:ext>
                  </a:extLst>
                </a:gridCol>
                <a:gridCol w="2743196">
                  <a:extLst>
                    <a:ext uri="{9D8B030D-6E8A-4147-A177-3AD203B41FA5}">
                      <a16:colId xmlns:a16="http://schemas.microsoft.com/office/drawing/2014/main" val="1385744478"/>
                    </a:ext>
                  </a:extLst>
                </a:gridCol>
              </a:tblGrid>
              <a:tr h="778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NASILJE FRANAKA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SLAVONSKI BROD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TUGA I BUGA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extLst>
                  <a:ext uri="{0D108BD9-81ED-4DB2-BD59-A6C34878D82A}">
                    <a16:rowId xmlns:a16="http://schemas.microsoft.com/office/drawing/2014/main" val="2434519225"/>
                  </a:ext>
                </a:extLst>
              </a:tr>
              <a:tr h="778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HRVATSKI SABOR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HRVATSKA DINASTIJA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OPSADA CARIGRADA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extLst>
                  <a:ext uri="{0D108BD9-81ED-4DB2-BD59-A6C34878D82A}">
                    <a16:rowId xmlns:a16="http://schemas.microsoft.com/office/drawing/2014/main" val="3454729308"/>
                  </a:ext>
                </a:extLst>
              </a:tr>
              <a:tr h="778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 dirty="0">
                          <a:effectLst/>
                        </a:rPr>
                        <a:t>5. STOLJEĆE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 dirty="0">
                          <a:effectLst/>
                        </a:rPr>
                        <a:t>7. STOLJEĆE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9. STOLJEĆE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extLst>
                  <a:ext uri="{0D108BD9-81ED-4DB2-BD59-A6C34878D82A}">
                    <a16:rowId xmlns:a16="http://schemas.microsoft.com/office/drawing/2014/main" val="2199236743"/>
                  </a:ext>
                </a:extLst>
              </a:tr>
              <a:tr h="7825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VENECIJA ŽELI ZAUZETI HRVATSKU OBALU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KARNEVAL U VENECIJI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FILMSKI FESTIVAL U VENECIJI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extLst>
                  <a:ext uri="{0D108BD9-81ED-4DB2-BD59-A6C34878D82A}">
                    <a16:rowId xmlns:a16="http://schemas.microsoft.com/office/drawing/2014/main" val="946383700"/>
                  </a:ext>
                </a:extLst>
              </a:tr>
              <a:tr h="778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SULTAN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KONZUL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DUŽD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extLst>
                  <a:ext uri="{0D108BD9-81ED-4DB2-BD59-A6C34878D82A}">
                    <a16:rowId xmlns:a16="http://schemas.microsoft.com/office/drawing/2014/main" val="352508732"/>
                  </a:ext>
                </a:extLst>
              </a:tr>
              <a:tr h="778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„NAJVIŠI KNEZ SLAVENA“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„NAJGORI KNEZ SLAVENA“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„NAJŠALJIVIJI KNEZ SLAVENA“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extLst>
                  <a:ext uri="{0D108BD9-81ED-4DB2-BD59-A6C34878D82A}">
                    <a16:rowId xmlns:a16="http://schemas.microsoft.com/office/drawing/2014/main" val="876639561"/>
                  </a:ext>
                </a:extLst>
              </a:tr>
              <a:tr h="778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PAPA IVAN VIII. I KNEZ BRANIMIR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>
                          <a:effectLst/>
                        </a:rPr>
                        <a:t>PAPA LEON IX. I KNEZ TRPIMIR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300" dirty="0">
                          <a:effectLst/>
                        </a:rPr>
                        <a:t>PAPA FRANJO I KNEZ BORNA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19" marR="65819" marT="0" marB="0" anchor="ctr"/>
                </a:tc>
                <a:extLst>
                  <a:ext uri="{0D108BD9-81ED-4DB2-BD59-A6C34878D82A}">
                    <a16:rowId xmlns:a16="http://schemas.microsoft.com/office/drawing/2014/main" val="48396761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DF0A6BD-EB76-462D-92A0-7EBDEF1DA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4" y="553639"/>
            <a:ext cx="57451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Prepiši iz u svakog retka što si naučio/naučila.</a:t>
            </a:r>
            <a:endParaRPr kumimoji="0" lang="hr-HR" altLang="sr-Latn-R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04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D6E3CCF-1590-3753-703F-DCD934116B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HRVATSKO KRALJEVSTVO U 10. STOLJEĆU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5FAE64A-661A-D251-590E-63B5328F3D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sr-Latn-R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690DC5D3-96A4-7C3C-5A80-04DE10F7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76250"/>
            <a:ext cx="3708400" cy="57610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7">
            <a:extLst>
              <a:ext uri="{FF2B5EF4-FFF2-40B4-BE49-F238E27FC236}">
                <a16:creationId xmlns:a16="http://schemas.microsoft.com/office/drawing/2014/main" id="{26449FE8-6FDB-07DB-2809-39A4076E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49276"/>
            <a:ext cx="3397250" cy="45259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8">
            <a:extLst>
              <a:ext uri="{FF2B5EF4-FFF2-40B4-BE49-F238E27FC236}">
                <a16:creationId xmlns:a16="http://schemas.microsoft.com/office/drawing/2014/main" id="{9741F698-56FA-1D06-2794-E8A36055C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5373688"/>
            <a:ext cx="4321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800">
                <a:solidFill>
                  <a:srgbClr val="190401"/>
                </a:solidFill>
                <a:latin typeface="Comic Sans MS" panose="030F0702030302020204" pitchFamily="66" charset="0"/>
              </a:rPr>
              <a:t>spomenik kralju Tomislavu u Zagrebu</a:t>
            </a:r>
            <a:endParaRPr lang="en-US" altLang="sr-Latn-RS" sz="2800">
              <a:solidFill>
                <a:srgbClr val="19040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17B9ACBF-8C45-B082-3035-D8225249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98438"/>
            <a:ext cx="4230688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690A6F-AFE1-4C8F-98F3-AD1F0C70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4B18401-5B97-437A-8276-2D3A628F9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https://www.youtube.com/watch?v=lWSAt-Jou4Q</a:t>
            </a:r>
            <a:endParaRPr lang="hr-HR" dirty="0"/>
          </a:p>
          <a:p>
            <a:r>
              <a:rPr lang="hr-HR" dirty="0"/>
              <a:t>Koje ime je bilo napisano?</a:t>
            </a:r>
          </a:p>
          <a:p>
            <a:r>
              <a:rPr lang="hr-HR" dirty="0"/>
              <a:t>Koje oružje su upotrebljavali Hrvati?</a:t>
            </a:r>
          </a:p>
          <a:p>
            <a:r>
              <a:rPr lang="hr-HR" dirty="0"/>
              <a:t>Jesu li Hrvati ratovali samo na kopnu? Objasni.</a:t>
            </a:r>
          </a:p>
          <a:p>
            <a:r>
              <a:rPr lang="hr-HR" dirty="0"/>
              <a:t>Što misliš koji svećenički red je prikazan na </a:t>
            </a:r>
            <a:r>
              <a:rPr lang="hr-HR" dirty="0" err="1"/>
              <a:t>Traileru</a:t>
            </a:r>
            <a:r>
              <a:rPr lang="hr-HR" dirty="0"/>
              <a:t>?</a:t>
            </a:r>
          </a:p>
          <a:p>
            <a:r>
              <a:rPr lang="hr-HR" dirty="0"/>
              <a:t>Nalazi li se u vašem mjestu spomenik/ulica/trg posvećen nekom hrvatskom vladaru?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94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D09A50A-9A63-2E25-7B50-CE0909181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r-Latn-RS"/>
          </a:p>
        </p:txBody>
      </p:sp>
      <p:pic>
        <p:nvPicPr>
          <p:cNvPr id="5123" name="Picture 4" descr="Povijest6-udzbenik-59">
            <a:extLst>
              <a:ext uri="{FF2B5EF4-FFF2-40B4-BE49-F238E27FC236}">
                <a16:creationId xmlns:a16="http://schemas.microsoft.com/office/drawing/2014/main" id="{E1494532-0622-A474-2211-DC6126130E3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404813"/>
            <a:ext cx="7272337" cy="6018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95FF18-711B-6BFC-41C3-17BDF9CEA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773239"/>
            <a:ext cx="8424863" cy="3108325"/>
          </a:xfrm>
          <a:prstGeom prst="rect">
            <a:avLst/>
          </a:prstGeom>
          <a:solidFill>
            <a:srgbClr val="FBFD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2800" i="1">
                <a:solidFill>
                  <a:srgbClr val="000000"/>
                </a:solidFill>
              </a:rPr>
              <a:t>"Umjesto njega, vladao je njegov brat Tomislav... Za Tomislavova vladanja pokrene kralj Ugra imenom Atila vojsku da ga svlada. Ali je kralj Tomislav, hrabar mladić i snažan ratnik, vodio s njime mnogo ratova i uvijek ga natjerao u bijeg. I rodi Tomislav sinove i kćeri, i trinaeste godine svoga kraljevanja umre.„</a:t>
            </a:r>
            <a:r>
              <a:rPr lang="hr-HR" altLang="sr-Latn-RS" sz="2800" i="1">
                <a:solidFill>
                  <a:srgbClr val="000000"/>
                </a:solidFill>
              </a:rPr>
              <a:t> (Ljetopis popa Dukljanina)</a:t>
            </a:r>
            <a:endParaRPr lang="en-US" altLang="sr-Latn-RS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26F293A-4ED3-38E9-BFE2-239598B98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40464" y="692150"/>
            <a:ext cx="3856037" cy="4114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sr-Latn-RS" i="1"/>
              <a:t>…krštena Hrvatska postavlja do 60 000 konjanika, a do 100 000 pješaštva  i sagena do 80 i kondura do 100. Na sagenama imaju 40, a na kondurama po 20, a na manjim kondurama po 10 ljudi…”</a:t>
            </a: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7FAA3DAA-704A-A7CB-7BD0-05D6B9EA2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000">
                <a:solidFill>
                  <a:schemeClr val="tx2"/>
                </a:solidFill>
                <a:latin typeface="Bell MT" panose="02020503060305020303" pitchFamily="18" charset="0"/>
              </a:rPr>
              <a:t>O vojnoj snazi Tomislavove Hrvatske govori nam Konstantin VII. Porfirogenet:</a:t>
            </a:r>
          </a:p>
        </p:txBody>
      </p:sp>
      <p:pic>
        <p:nvPicPr>
          <p:cNvPr id="6148" name="Picture 4" descr="07">
            <a:extLst>
              <a:ext uri="{FF2B5EF4-FFF2-40B4-BE49-F238E27FC236}">
                <a16:creationId xmlns:a16="http://schemas.microsoft.com/office/drawing/2014/main" id="{490EA35B-E315-C43E-34CA-EBCB740A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125539"/>
            <a:ext cx="40798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E777889-6E46-930E-0A46-8155111A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KRALJ TOMISLAV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E3A96D7-54A1-9101-789B-641691E88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Vladao od oko _____ do oko ____ godine</a:t>
            </a:r>
          </a:p>
          <a:p>
            <a:pPr eaLnBrk="1" hangingPunct="1"/>
            <a:r>
              <a:rPr lang="hr-HR" altLang="sr-Latn-RS"/>
              <a:t>Ujedinio kneževine ______ i _________</a:t>
            </a:r>
          </a:p>
          <a:p>
            <a:pPr eaLnBrk="1" hangingPunct="1"/>
            <a:r>
              <a:rPr lang="hr-HR" altLang="sr-Latn-RS"/>
              <a:t>Papa _______ u pismu ga naziva _______  </a:t>
            </a:r>
          </a:p>
          <a:p>
            <a:pPr eaLnBrk="1" hangingPunct="1"/>
            <a:r>
              <a:rPr lang="hr-HR" altLang="sr-Latn-RS"/>
              <a:t>Porazio _________ i ___________</a:t>
            </a:r>
          </a:p>
          <a:p>
            <a:pPr eaLnBrk="1" hangingPunct="1"/>
            <a:r>
              <a:rPr lang="hr-HR" altLang="sr-Latn-RS"/>
              <a:t>__________ mu dao dalmatinske _______ na upravu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E0B2400-1E42-D495-141E-730390507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2439" y="66676"/>
            <a:ext cx="8429625" cy="936625"/>
          </a:xfrm>
        </p:spPr>
        <p:txBody>
          <a:bodyPr/>
          <a:lstStyle/>
          <a:p>
            <a:pPr eaLnBrk="1" hangingPunct="1"/>
            <a:r>
              <a:rPr lang="hr-HR" altLang="sr-Latn-RS" sz="3600"/>
              <a:t>CRKVENI SABORI U SPLITU- 925. g.</a:t>
            </a:r>
            <a:endParaRPr lang="en-US" altLang="sr-Latn-RS" sz="36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9387483-A355-D183-8756-E432DD479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052514"/>
            <a:ext cx="8178800" cy="2116137"/>
          </a:xfrm>
        </p:spPr>
        <p:txBody>
          <a:bodyPr/>
          <a:lstStyle/>
          <a:p>
            <a:pPr eaLnBrk="1" hangingPunct="1"/>
            <a:r>
              <a:rPr lang="en-US" altLang="sr-Latn-RS" sz="2000"/>
              <a:t>PROBLEM NAKON SJEDINJENJA</a:t>
            </a:r>
          </a:p>
          <a:p>
            <a:pPr lvl="1" eaLnBrk="1" hangingPunct="1"/>
            <a:r>
              <a:rPr lang="en-US" altLang="sr-Latn-RS" sz="2000"/>
              <a:t>pitanje tko će imati vrhovnu </a:t>
            </a:r>
            <a:r>
              <a:rPr lang="hr-HR" altLang="sr-Latn-RS" sz="2000"/>
              <a:t>crkvenu nadležnost</a:t>
            </a:r>
            <a:r>
              <a:rPr lang="en-US" altLang="sr-Latn-RS" sz="2000"/>
              <a:t> na teritoriju sjedinjene Hrvatske?</a:t>
            </a:r>
          </a:p>
          <a:p>
            <a:pPr lvl="1" eaLnBrk="1" hangingPunct="1"/>
            <a:r>
              <a:rPr lang="en-US" altLang="sr-Latn-RS" sz="2000"/>
              <a:t>tri suparnika:</a:t>
            </a:r>
          </a:p>
          <a:p>
            <a:pPr lvl="1" eaLnBrk="1" hangingPunct="1">
              <a:buFontTx/>
              <a:buNone/>
            </a:pPr>
            <a:endParaRPr lang="en-US" altLang="sr-Latn-RS" sz="2000"/>
          </a:p>
        </p:txBody>
      </p:sp>
      <p:grpSp>
        <p:nvGrpSpPr>
          <p:cNvPr id="8196" name="Group 4">
            <a:extLst>
              <a:ext uri="{FF2B5EF4-FFF2-40B4-BE49-F238E27FC236}">
                <a16:creationId xmlns:a16="http://schemas.microsoft.com/office/drawing/2014/main" id="{8F0DF724-720F-5924-8CB2-3E9A5A711E4D}"/>
              </a:ext>
            </a:extLst>
          </p:cNvPr>
          <p:cNvGrpSpPr>
            <a:grpSpLocks/>
          </p:cNvGrpSpPr>
          <p:nvPr/>
        </p:nvGrpSpPr>
        <p:grpSpPr bwMode="auto">
          <a:xfrm>
            <a:off x="1858964" y="2133600"/>
            <a:ext cx="8809037" cy="4076700"/>
            <a:chOff x="211" y="1752"/>
            <a:chExt cx="5549" cy="2568"/>
          </a:xfrm>
        </p:grpSpPr>
        <p:sp>
          <p:nvSpPr>
            <p:cNvPr id="8197" name="Oval 5">
              <a:extLst>
                <a:ext uri="{FF2B5EF4-FFF2-40B4-BE49-F238E27FC236}">
                  <a16:creationId xmlns:a16="http://schemas.microsoft.com/office/drawing/2014/main" id="{6524EC62-D6B8-0781-A02E-87565F5F5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3197"/>
              <a:ext cx="1415" cy="1123"/>
            </a:xfrm>
            <a:prstGeom prst="ellipse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sr-Latn-RS" sz="1800"/>
            </a:p>
          </p:txBody>
        </p:sp>
        <p:grpSp>
          <p:nvGrpSpPr>
            <p:cNvPr id="8198" name="Group 6">
              <a:extLst>
                <a:ext uri="{FF2B5EF4-FFF2-40B4-BE49-F238E27FC236}">
                  <a16:creationId xmlns:a16="http://schemas.microsoft.com/office/drawing/2014/main" id="{09F70AF6-126C-8F14-81F2-5CFDD6B47B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" y="1752"/>
              <a:ext cx="5549" cy="2344"/>
              <a:chOff x="211" y="1752"/>
              <a:chExt cx="5549" cy="2344"/>
            </a:xfrm>
          </p:grpSpPr>
          <p:sp>
            <p:nvSpPr>
              <p:cNvPr id="8199" name="AutoShape 7">
                <a:extLst>
                  <a:ext uri="{FF2B5EF4-FFF2-40B4-BE49-F238E27FC236}">
                    <a16:creationId xmlns:a16="http://schemas.microsoft.com/office/drawing/2014/main" id="{8A3AB7AD-C567-6794-0401-3B3DF3662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2" y="1979"/>
                <a:ext cx="781" cy="1082"/>
              </a:xfrm>
              <a:prstGeom prst="downArrow">
                <a:avLst>
                  <a:gd name="adj1" fmla="val 50000"/>
                  <a:gd name="adj2" fmla="val 34635"/>
                </a:avLst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sr-Latn-RS" sz="1800"/>
              </a:p>
            </p:txBody>
          </p:sp>
          <p:sp>
            <p:nvSpPr>
              <p:cNvPr id="8200" name="AutoShape 8">
                <a:extLst>
                  <a:ext uri="{FF2B5EF4-FFF2-40B4-BE49-F238E27FC236}">
                    <a16:creationId xmlns:a16="http://schemas.microsoft.com/office/drawing/2014/main" id="{7C80CD76-9BE2-148E-EF2A-075F37490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004" y="3129"/>
                <a:ext cx="666" cy="1268"/>
              </a:xfrm>
              <a:prstGeom prst="downArrow">
                <a:avLst>
                  <a:gd name="adj1" fmla="val 50000"/>
                  <a:gd name="adj2" fmla="val 47598"/>
                </a:avLst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sr-Latn-RS" sz="1800"/>
              </a:p>
            </p:txBody>
          </p:sp>
          <p:sp>
            <p:nvSpPr>
              <p:cNvPr id="8201" name="AutoShape 9">
                <a:extLst>
                  <a:ext uri="{FF2B5EF4-FFF2-40B4-BE49-F238E27FC236}">
                    <a16:creationId xmlns:a16="http://schemas.microsoft.com/office/drawing/2014/main" id="{8D6571C7-12AD-C729-E1A8-9E8D34E31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933" y="3104"/>
                <a:ext cx="665" cy="1268"/>
              </a:xfrm>
              <a:prstGeom prst="downArrow">
                <a:avLst>
                  <a:gd name="adj1" fmla="val 50000"/>
                  <a:gd name="adj2" fmla="val 47669"/>
                </a:avLst>
              </a:prstGeom>
              <a:solidFill>
                <a:srgbClr val="0033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sr-Latn-RS" sz="1800"/>
              </a:p>
            </p:txBody>
          </p:sp>
          <p:sp>
            <p:nvSpPr>
              <p:cNvPr id="8202" name="Text Box 10">
                <a:extLst>
                  <a:ext uri="{FF2B5EF4-FFF2-40B4-BE49-F238E27FC236}">
                    <a16:creationId xmlns:a16="http://schemas.microsoft.com/office/drawing/2014/main" id="{7000B5B6-9814-2ADE-7813-9B71900CFE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7" y="3446"/>
                <a:ext cx="1170" cy="4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sr-Latn-RS" sz="18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CRKVENA </a:t>
                </a: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sr-Latn-RS" sz="18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NADLEŽNOST</a:t>
                </a:r>
              </a:p>
            </p:txBody>
          </p:sp>
          <p:sp>
            <p:nvSpPr>
              <p:cNvPr id="8203" name="Text Box 11">
                <a:extLst>
                  <a:ext uri="{FF2B5EF4-FFF2-40B4-BE49-F238E27FC236}">
                    <a16:creationId xmlns:a16="http://schemas.microsoft.com/office/drawing/2014/main" id="{1374BBC1-B7CB-D40F-4AFA-1C569157B5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82" y="1752"/>
                <a:ext cx="231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NINSKI BISKUP</a:t>
                </a:r>
                <a:r>
                  <a:rPr lang="hr-HR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 - GRGUR</a:t>
                </a:r>
                <a:endParaRPr lang="en-US" altLang="sr-Latn-RS" sz="2000">
                  <a:solidFill>
                    <a:schemeClr val="tx2"/>
                  </a:solidFill>
                  <a:latin typeface="Bell MT" panose="02020503060305020303" pitchFamily="18" charset="0"/>
                </a:endParaRPr>
              </a:p>
            </p:txBody>
          </p:sp>
          <p:sp>
            <p:nvSpPr>
              <p:cNvPr id="8204" name="Text Box 12">
                <a:extLst>
                  <a:ext uri="{FF2B5EF4-FFF2-40B4-BE49-F238E27FC236}">
                    <a16:creationId xmlns:a16="http://schemas.microsoft.com/office/drawing/2014/main" id="{AF9FFE3B-89BC-444A-32FB-B412E9DE54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74" y="3063"/>
                <a:ext cx="1786" cy="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SPLITSKI </a:t>
                </a:r>
                <a:r>
                  <a:rPr lang="hr-HR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NAD</a:t>
                </a:r>
                <a:r>
                  <a:rPr lang="en-US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BISKUP</a:t>
                </a:r>
                <a:endParaRPr lang="hr-HR" altLang="sr-Latn-RS" sz="2000">
                  <a:solidFill>
                    <a:schemeClr val="tx2"/>
                  </a:solidFill>
                  <a:latin typeface="Bell MT" panose="02020503060305020303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hr-HR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IVAN</a:t>
                </a:r>
                <a:endParaRPr lang="en-US" altLang="sr-Latn-RS" sz="2000">
                  <a:solidFill>
                    <a:schemeClr val="tx2"/>
                  </a:solidFill>
                  <a:latin typeface="Bell MT" panose="02020503060305020303" pitchFamily="18" charset="0"/>
                </a:endParaRPr>
              </a:p>
            </p:txBody>
          </p:sp>
          <p:sp>
            <p:nvSpPr>
              <p:cNvPr id="8205" name="Text Box 13">
                <a:extLst>
                  <a:ext uri="{FF2B5EF4-FFF2-40B4-BE49-F238E27FC236}">
                    <a16:creationId xmlns:a16="http://schemas.microsoft.com/office/drawing/2014/main" id="{323F63C9-6094-9045-E6AF-4EC147132B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" y="3041"/>
                <a:ext cx="1610" cy="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ZADARSKI BISKUP</a:t>
                </a:r>
                <a:endParaRPr lang="hr-HR" altLang="sr-Latn-RS" sz="2000">
                  <a:solidFill>
                    <a:schemeClr val="tx2"/>
                  </a:solidFill>
                  <a:latin typeface="Bell MT" panose="02020503060305020303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hr-HR" altLang="sr-Latn-RS" sz="2000">
                    <a:solidFill>
                      <a:schemeClr val="tx2"/>
                    </a:solidFill>
                    <a:latin typeface="Bell MT" panose="02020503060305020303" pitchFamily="18" charset="0"/>
                  </a:rPr>
                  <a:t>FORMIN</a:t>
                </a:r>
                <a:endParaRPr lang="en-US" altLang="sr-Latn-RS" sz="2000">
                  <a:solidFill>
                    <a:schemeClr val="tx2"/>
                  </a:solidFill>
                  <a:latin typeface="Bell MT" panose="02020503060305020303" pitchFamily="18" charset="0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004 grgur ninski">
            <a:extLst>
              <a:ext uri="{FF2B5EF4-FFF2-40B4-BE49-F238E27FC236}">
                <a16:creationId xmlns:a16="http://schemas.microsoft.com/office/drawing/2014/main" id="{DF9AB0D5-C76D-0F2A-7665-82E020769360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3" y="476251"/>
            <a:ext cx="20701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5" descr="038 medovic splitski sabor">
            <a:extLst>
              <a:ext uri="{FF2B5EF4-FFF2-40B4-BE49-F238E27FC236}">
                <a16:creationId xmlns:a16="http://schemas.microsoft.com/office/drawing/2014/main" id="{EEF67A09-B14C-71AA-214B-A7F3D6BA4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4814"/>
            <a:ext cx="40068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">
            <a:extLst>
              <a:ext uri="{FF2B5EF4-FFF2-40B4-BE49-F238E27FC236}">
                <a16:creationId xmlns:a16="http://schemas.microsoft.com/office/drawing/2014/main" id="{90A0817C-9B8B-EFC1-C553-6F9718B9D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165851"/>
            <a:ext cx="4032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i="1">
                <a:latin typeface="Bell MT" panose="02020503060305020303" pitchFamily="18" charset="0"/>
              </a:rPr>
              <a:t>Celestin Medović: Splitski sabor</a:t>
            </a:r>
          </a:p>
        </p:txBody>
      </p:sp>
      <p:sp>
        <p:nvSpPr>
          <p:cNvPr id="9221" name="Text Box 7">
            <a:extLst>
              <a:ext uri="{FF2B5EF4-FFF2-40B4-BE49-F238E27FC236}">
                <a16:creationId xmlns:a16="http://schemas.microsoft.com/office/drawing/2014/main" id="{BEB5A3FB-3940-4CE7-C2F0-524A64D96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5876926"/>
            <a:ext cx="367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1800"/>
              <a:t>Ivan Meštrović: Grgur Ninski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likovni rezultat za grgur ninski nin"/>
          <p:cNvPicPr>
            <a:picLocks noChangeAspect="1" noChangeArrowheads="1"/>
          </p:cNvPicPr>
          <p:nvPr/>
        </p:nvPicPr>
        <p:blipFill rotWithShape="1">
          <a:blip r:embed="rId2" cstate="print"/>
          <a:srcRect t="31769" r="-2" b="723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25" name="Group 61">
            <a:extLst>
              <a:ext uri="{FF2B5EF4-FFF2-40B4-BE49-F238E27FC236}">
                <a16:creationId xmlns:a16="http://schemas.microsoft.com/office/drawing/2014/main" id="{5C39EC13-B069-84D8-0286-A766D0D89364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1992313" y="692150"/>
          <a:ext cx="8229600" cy="5076826"/>
        </p:xfrm>
        <a:graphic>
          <a:graphicData uri="http://schemas.openxmlformats.org/drawingml/2006/table">
            <a:tbl>
              <a:tblPr/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4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9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SPLIT – PRVI CRKVENI SABOR 925.</a:t>
                      </a:r>
                      <a:endParaRPr kumimoji="0" lang="en-US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SPLIT – DRUGI CRKVENI SABOR 928.</a:t>
                      </a:r>
                      <a:endParaRPr kumimoji="0" lang="en-US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2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kumimoji="0" lang="en-US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kandidati za metropolita: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_________ nadbiskup ______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pl-PL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 biskup________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ninski biskup _________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METROPOLIT POSTAJE: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   ____________</a:t>
                      </a:r>
                      <a:endParaRPr kumimoji="0" lang="en-US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žalba biskupa _________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ukinuta ________ biskupija, a njeno područje je podijeljeno između _________ biskupija</a:t>
                      </a:r>
                      <a:endParaRPr kumimoji="0" lang="pl-PL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0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SLAVENSKO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BOGOSLUŽJE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I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GLAGOLJICA</a:t>
                      </a:r>
                      <a:endParaRPr kumimoji="0" lang="en-US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zbog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papinog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________ da se ne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proširi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___________,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odlučeno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je da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svećenici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misu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služe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hrvatskom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jeziku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crkvene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knjige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napisane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mogu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služiti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misu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samo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ako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nedostaje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svećenika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koji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znaju</a:t>
                      </a: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___________ </a:t>
                      </a:r>
                      <a:r>
                        <a:rPr kumimoji="0" lang="en-US" altLang="sr-Latn-R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jezik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slavensko</a:t>
                      </a:r>
                      <a:r>
                        <a:rPr kumimoji="0" lang="en-US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bogoslužje</a:t>
                      </a:r>
                      <a:r>
                        <a:rPr kumimoji="0" lang="en-US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nije</a:t>
                      </a:r>
                      <a:r>
                        <a:rPr kumimoji="0" lang="en-US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zabranjeno</a:t>
                      </a:r>
                      <a:r>
                        <a:rPr kumimoji="0" lang="en-US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en-US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čak</a:t>
                      </a:r>
                      <a:r>
                        <a:rPr kumimoji="0" lang="en-US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 </a:t>
                      </a:r>
                      <a:r>
                        <a:rPr kumimoji="0" lang="en-US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proširuje</a:t>
                      </a:r>
                      <a:endParaRPr kumimoji="0" lang="en-US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6BB6AD1-84FE-F573-416A-193DBFE9F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r-Latn-RS"/>
          </a:p>
        </p:txBody>
      </p:sp>
      <p:pic>
        <p:nvPicPr>
          <p:cNvPr id="11267" name="Picture 4" descr="049">
            <a:extLst>
              <a:ext uri="{FF2B5EF4-FFF2-40B4-BE49-F238E27FC236}">
                <a16:creationId xmlns:a16="http://schemas.microsoft.com/office/drawing/2014/main" id="{D1B73A1F-2F26-3260-2255-CEFB9FBFFE47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620713"/>
            <a:ext cx="6405563" cy="394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5">
            <a:extLst>
              <a:ext uri="{FF2B5EF4-FFF2-40B4-BE49-F238E27FC236}">
                <a16:creationId xmlns:a16="http://schemas.microsoft.com/office/drawing/2014/main" id="{D9F76A83-466E-58F4-9B53-BAED5E8FD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4797425"/>
            <a:ext cx="7993062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hr-HR" altLang="sr-Latn-RS" sz="1800" i="1"/>
              <a:t>NATPIS KRALJICE JELENE: </a:t>
            </a:r>
            <a:r>
              <a:rPr lang="en-US" altLang="sr-Latn-RS" sz="1800" i="1"/>
              <a:t>“ U ovom grobu počiva slavna Jelena, koja je bila ženom kralja Mihajla (Mihajlo Krešimir II.) i majkom kralja Stjepana (Stjepan Držislav), te je upravljala kraljevstvom. Osmog dana mjeseca listopada preminu u miru.</a:t>
            </a:r>
            <a:r>
              <a:rPr lang="hr-HR" altLang="sr-Latn-RS" sz="1800" i="1"/>
              <a:t> </a:t>
            </a:r>
            <a:r>
              <a:rPr lang="en-US" altLang="sr-Latn-RS" sz="1800" i="1"/>
              <a:t>Ovdje bi pokopana godine utjelovljenja Gospodnjega 976. I ona, koja je za života bila majka kraljevstva, posta zaštitnica siročadi i udovica. I ovdje pogledavši, čovječe reci: Bože, smiluj se duši”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5520" y="260648"/>
            <a:ext cx="8136904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Stjepan I. Držislav – “Kralj Hrvatske i Dalmacije”</a:t>
            </a:r>
          </a:p>
        </p:txBody>
      </p:sp>
      <p:pic>
        <p:nvPicPr>
          <p:cNvPr id="33796" name="Picture 4" descr="Slikovni rezultat za stjepan Dr&amp;zcaron;isl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916832"/>
            <a:ext cx="6840760" cy="465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Slikovni rezultat za stjepan Dr&amp;zcaron;isl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2060849"/>
            <a:ext cx="7696200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0" name="AutoShape 8" descr="Slikovni rezultat za stjepan Dr&amp;zcaron;islav"/>
          <p:cNvSpPr>
            <a:spLocks noChangeAspect="1" noChangeArrowheads="1"/>
          </p:cNvSpPr>
          <p:nvPr/>
        </p:nvSpPr>
        <p:spPr bwMode="auto">
          <a:xfrm>
            <a:off x="1679575" y="-1889125"/>
            <a:ext cx="483870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3802" name="AutoShape 10" descr="Slikovni rezultat za stjepan Dr&amp;zcaron;islav"/>
          <p:cNvSpPr>
            <a:spLocks noChangeAspect="1" noChangeArrowheads="1"/>
          </p:cNvSpPr>
          <p:nvPr/>
        </p:nvSpPr>
        <p:spPr bwMode="auto">
          <a:xfrm>
            <a:off x="1679575" y="-1889125"/>
            <a:ext cx="483870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5520" y="260648"/>
            <a:ext cx="3240360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Petar Krešimir IV. </a:t>
            </a:r>
          </a:p>
        </p:txBody>
      </p:sp>
      <p:pic>
        <p:nvPicPr>
          <p:cNvPr id="32770" name="Picture 2" descr="Slikovni rezultat za petar krešimir I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556792"/>
            <a:ext cx="5688632" cy="497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Slikovni rezultat za petar krešimir IV"/>
          <p:cNvPicPr>
            <a:picLocks noChangeAspect="1" noChangeArrowheads="1"/>
          </p:cNvPicPr>
          <p:nvPr/>
        </p:nvPicPr>
        <p:blipFill>
          <a:blip r:embed="rId3" cstate="print"/>
          <a:srcRect l="10956"/>
          <a:stretch>
            <a:fillRect/>
          </a:stretch>
        </p:blipFill>
        <p:spPr bwMode="auto">
          <a:xfrm>
            <a:off x="5663952" y="260648"/>
            <a:ext cx="4681736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2E24B5A8-B2F1-4DC0-B421-E1DC2BB68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805E01-17FD-47C4-B615-26FA646F4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85" y="1339413"/>
            <a:ext cx="6125969" cy="3177426"/>
          </a:xfrm>
        </p:spPr>
        <p:txBody>
          <a:bodyPr>
            <a:normAutofit/>
          </a:bodyPr>
          <a:lstStyle/>
          <a:p>
            <a:r>
              <a:rPr lang="hr-HR" sz="2400" dirty="0"/>
              <a:t>Prvi hrvatski vladari imali su važnu ulogu u hrvatskoj povijesti. </a:t>
            </a:r>
          </a:p>
          <a:p>
            <a:r>
              <a:rPr lang="hr-HR" sz="2400" dirty="0"/>
              <a:t>O hrvatskoj povijesti ranog srednjeg vijeka relativno malo znamo zbog malo povijesnih izvora.</a:t>
            </a:r>
          </a:p>
          <a:p>
            <a:endParaRPr lang="hr-HR" sz="2400" dirty="0"/>
          </a:p>
        </p:txBody>
      </p:sp>
      <p:pic>
        <p:nvPicPr>
          <p:cNvPr id="4" name="Slika 3" descr="Slika na kojoj se prikazuje muškarac, žena, stajanje, kip&#10;&#10;Opis je automatski generiran">
            <a:extLst>
              <a:ext uri="{FF2B5EF4-FFF2-40B4-BE49-F238E27FC236}">
                <a16:creationId xmlns:a16="http://schemas.microsoft.com/office/drawing/2014/main" id="{5B153959-11B2-4EE6-8F08-CA4B3660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66" r="2" b="25240"/>
          <a:stretch/>
        </p:blipFill>
        <p:spPr>
          <a:xfrm>
            <a:off x="7751004" y="340091"/>
            <a:ext cx="3726211" cy="3016556"/>
          </a:xfrm>
          <a:custGeom>
            <a:avLst/>
            <a:gdLst/>
            <a:ahLst/>
            <a:cxnLst/>
            <a:rect l="l" t="t" r="r" b="b"/>
            <a:pathLst>
              <a:path w="5008963" h="4055009">
                <a:moveTo>
                  <a:pt x="4260" y="2364194"/>
                </a:moveTo>
                <a:lnTo>
                  <a:pt x="6339" y="2376109"/>
                </a:lnTo>
                <a:cubicBezTo>
                  <a:pt x="8263" y="2386693"/>
                  <a:pt x="10534" y="2398797"/>
                  <a:pt x="13016" y="2411650"/>
                </a:cubicBezTo>
                <a:lnTo>
                  <a:pt x="16544" y="2429412"/>
                </a:lnTo>
                <a:lnTo>
                  <a:pt x="15029" y="2430148"/>
                </a:lnTo>
                <a:cubicBezTo>
                  <a:pt x="7176" y="2425568"/>
                  <a:pt x="3382" y="2403865"/>
                  <a:pt x="3537" y="2374995"/>
                </a:cubicBezTo>
                <a:close/>
                <a:moveTo>
                  <a:pt x="1" y="2337056"/>
                </a:moveTo>
                <a:cubicBezTo>
                  <a:pt x="-2" y="2335024"/>
                  <a:pt x="574" y="2335993"/>
                  <a:pt x="1595" y="2339216"/>
                </a:cubicBezTo>
                <a:lnTo>
                  <a:pt x="5078" y="2352002"/>
                </a:lnTo>
                <a:lnTo>
                  <a:pt x="4260" y="2364194"/>
                </a:lnTo>
                <a:lnTo>
                  <a:pt x="1733" y="2349698"/>
                </a:lnTo>
                <a:cubicBezTo>
                  <a:pt x="632" y="2342932"/>
                  <a:pt x="11" y="2338459"/>
                  <a:pt x="1" y="2337056"/>
                </a:cubicBezTo>
                <a:close/>
                <a:moveTo>
                  <a:pt x="4169659" y="1042396"/>
                </a:moveTo>
                <a:cubicBezTo>
                  <a:pt x="4159915" y="1050998"/>
                  <a:pt x="4150173" y="1059602"/>
                  <a:pt x="4140431" y="1068204"/>
                </a:cubicBezTo>
                <a:cubicBezTo>
                  <a:pt x="4146280" y="1065938"/>
                  <a:pt x="4152666" y="1063654"/>
                  <a:pt x="4158783" y="1061380"/>
                </a:cubicBezTo>
                <a:cubicBezTo>
                  <a:pt x="4163391" y="1056201"/>
                  <a:pt x="4168307" y="1051307"/>
                  <a:pt x="4172866" y="1045834"/>
                </a:cubicBezTo>
                <a:cubicBezTo>
                  <a:pt x="4171887" y="1044684"/>
                  <a:pt x="4170639" y="1043546"/>
                  <a:pt x="4169659" y="1042396"/>
                </a:cubicBezTo>
                <a:close/>
                <a:moveTo>
                  <a:pt x="3910544" y="636501"/>
                </a:moveTo>
                <a:cubicBezTo>
                  <a:pt x="3852087" y="688117"/>
                  <a:pt x="3793675" y="740025"/>
                  <a:pt x="3735217" y="791641"/>
                </a:cubicBezTo>
                <a:cubicBezTo>
                  <a:pt x="3736467" y="792782"/>
                  <a:pt x="3737447" y="793931"/>
                  <a:pt x="3738694" y="795071"/>
                </a:cubicBezTo>
                <a:cubicBezTo>
                  <a:pt x="3804727" y="750884"/>
                  <a:pt x="3866037" y="702128"/>
                  <a:pt x="3910544" y="636501"/>
                </a:cubicBezTo>
                <a:close/>
                <a:moveTo>
                  <a:pt x="4241368" y="227"/>
                </a:moveTo>
                <a:cubicBezTo>
                  <a:pt x="4243807" y="-335"/>
                  <a:pt x="4246349" y="22"/>
                  <a:pt x="4248912" y="2744"/>
                </a:cubicBezTo>
                <a:cubicBezTo>
                  <a:pt x="4253368" y="7322"/>
                  <a:pt x="4250995" y="13017"/>
                  <a:pt x="4248935" y="17224"/>
                </a:cubicBezTo>
                <a:cubicBezTo>
                  <a:pt x="4245220" y="24737"/>
                  <a:pt x="4241995" y="31937"/>
                  <a:pt x="4241447" y="40821"/>
                </a:cubicBezTo>
                <a:cubicBezTo>
                  <a:pt x="4240991" y="46747"/>
                  <a:pt x="4240623" y="53262"/>
                  <a:pt x="4245038" y="57545"/>
                </a:cubicBezTo>
                <a:cubicBezTo>
                  <a:pt x="4263399" y="75841"/>
                  <a:pt x="4253477" y="85041"/>
                  <a:pt x="4241589" y="95488"/>
                </a:cubicBezTo>
                <a:cubicBezTo>
                  <a:pt x="4225142" y="109637"/>
                  <a:pt x="4220917" y="129873"/>
                  <a:pt x="4228781" y="153546"/>
                </a:cubicBezTo>
                <a:cubicBezTo>
                  <a:pt x="4231847" y="163195"/>
                  <a:pt x="4231659" y="169112"/>
                  <a:pt x="4220634" y="169188"/>
                </a:cubicBezTo>
                <a:cubicBezTo>
                  <a:pt x="4216350" y="169332"/>
                  <a:pt x="4215765" y="172603"/>
                  <a:pt x="4214688" y="176184"/>
                </a:cubicBezTo>
                <a:cubicBezTo>
                  <a:pt x="4192917" y="260550"/>
                  <a:pt x="4154331" y="335138"/>
                  <a:pt x="4106293" y="404134"/>
                </a:cubicBezTo>
                <a:cubicBezTo>
                  <a:pt x="4067333" y="460118"/>
                  <a:pt x="4022759" y="510969"/>
                  <a:pt x="3976090" y="560416"/>
                </a:cubicBezTo>
                <a:cubicBezTo>
                  <a:pt x="3974703" y="561939"/>
                  <a:pt x="3973361" y="563757"/>
                  <a:pt x="3973001" y="566724"/>
                </a:cubicBezTo>
                <a:cubicBezTo>
                  <a:pt x="3997557" y="559988"/>
                  <a:pt x="4017706" y="547193"/>
                  <a:pt x="4036832" y="532955"/>
                </a:cubicBezTo>
                <a:cubicBezTo>
                  <a:pt x="4087679" y="495192"/>
                  <a:pt x="4128099" y="447137"/>
                  <a:pt x="4169187" y="399948"/>
                </a:cubicBezTo>
                <a:cubicBezTo>
                  <a:pt x="4194181" y="371032"/>
                  <a:pt x="4220107" y="342972"/>
                  <a:pt x="4248533" y="317192"/>
                </a:cubicBezTo>
                <a:cubicBezTo>
                  <a:pt x="4253271" y="312894"/>
                  <a:pt x="4256225" y="307475"/>
                  <a:pt x="4259179" y="302057"/>
                </a:cubicBezTo>
                <a:cubicBezTo>
                  <a:pt x="4260879" y="299044"/>
                  <a:pt x="4263159" y="296308"/>
                  <a:pt x="4267621" y="297340"/>
                </a:cubicBezTo>
                <a:cubicBezTo>
                  <a:pt x="4273199" y="298630"/>
                  <a:pt x="4274397" y="303023"/>
                  <a:pt x="4275596" y="307415"/>
                </a:cubicBezTo>
                <a:cubicBezTo>
                  <a:pt x="4279323" y="321474"/>
                  <a:pt x="4277741" y="334235"/>
                  <a:pt x="4272859" y="346516"/>
                </a:cubicBezTo>
                <a:cubicBezTo>
                  <a:pt x="4260092" y="377975"/>
                  <a:pt x="4237963" y="402657"/>
                  <a:pt x="4214851" y="426191"/>
                </a:cubicBezTo>
                <a:cubicBezTo>
                  <a:pt x="4184949" y="456454"/>
                  <a:pt x="4156291" y="487857"/>
                  <a:pt x="4131023" y="522101"/>
                </a:cubicBezTo>
                <a:cubicBezTo>
                  <a:pt x="4129233" y="524526"/>
                  <a:pt x="4125438" y="526132"/>
                  <a:pt x="4127793" y="532849"/>
                </a:cubicBezTo>
                <a:cubicBezTo>
                  <a:pt x="4144465" y="516625"/>
                  <a:pt x="4160110" y="500731"/>
                  <a:pt x="4176111" y="485417"/>
                </a:cubicBezTo>
                <a:cubicBezTo>
                  <a:pt x="4191845" y="470110"/>
                  <a:pt x="4207847" y="454796"/>
                  <a:pt x="4223625" y="439785"/>
                </a:cubicBezTo>
                <a:cubicBezTo>
                  <a:pt x="4227379" y="436112"/>
                  <a:pt x="4231180" y="430960"/>
                  <a:pt x="4238003" y="435163"/>
                </a:cubicBezTo>
                <a:cubicBezTo>
                  <a:pt x="4245093" y="439357"/>
                  <a:pt x="4245396" y="446735"/>
                  <a:pt x="4244671" y="452670"/>
                </a:cubicBezTo>
                <a:cubicBezTo>
                  <a:pt x="4242191" y="470190"/>
                  <a:pt x="4235650" y="485776"/>
                  <a:pt x="4225900" y="499698"/>
                </a:cubicBezTo>
                <a:cubicBezTo>
                  <a:pt x="4192447" y="545745"/>
                  <a:pt x="4151905" y="585821"/>
                  <a:pt x="4115062" y="629026"/>
                </a:cubicBezTo>
                <a:cubicBezTo>
                  <a:pt x="4095167" y="652452"/>
                  <a:pt x="4077366" y="677283"/>
                  <a:pt x="4060768" y="702961"/>
                </a:cubicBezTo>
                <a:cubicBezTo>
                  <a:pt x="4057055" y="708701"/>
                  <a:pt x="4058119" y="713984"/>
                  <a:pt x="4060431" y="720409"/>
                </a:cubicBezTo>
                <a:cubicBezTo>
                  <a:pt x="4069719" y="746397"/>
                  <a:pt x="4062743" y="755499"/>
                  <a:pt x="4035212" y="751401"/>
                </a:cubicBezTo>
                <a:cubicBezTo>
                  <a:pt x="4026688" y="750210"/>
                  <a:pt x="4021285" y="751870"/>
                  <a:pt x="4017125" y="758215"/>
                </a:cubicBezTo>
                <a:cubicBezTo>
                  <a:pt x="3967019" y="836737"/>
                  <a:pt x="3903854" y="903582"/>
                  <a:pt x="3832932" y="963597"/>
                </a:cubicBezTo>
                <a:cubicBezTo>
                  <a:pt x="3804017" y="987916"/>
                  <a:pt x="3773855" y="1011096"/>
                  <a:pt x="3742937" y="1032823"/>
                </a:cubicBezTo>
                <a:cubicBezTo>
                  <a:pt x="3743159" y="1034292"/>
                  <a:pt x="3743424" y="1036057"/>
                  <a:pt x="3743644" y="1037528"/>
                </a:cubicBezTo>
                <a:cubicBezTo>
                  <a:pt x="3744223" y="1039576"/>
                  <a:pt x="3744667" y="1040744"/>
                  <a:pt x="3745199" y="1042499"/>
                </a:cubicBezTo>
                <a:cubicBezTo>
                  <a:pt x="3788365" y="1009130"/>
                  <a:pt x="3830861" y="974896"/>
                  <a:pt x="3872023" y="938935"/>
                </a:cubicBezTo>
                <a:cubicBezTo>
                  <a:pt x="3983615" y="841498"/>
                  <a:pt x="4088569" y="737488"/>
                  <a:pt x="4195750" y="635767"/>
                </a:cubicBezTo>
                <a:cubicBezTo>
                  <a:pt x="4231774" y="601456"/>
                  <a:pt x="4257859" y="558318"/>
                  <a:pt x="4289249" y="520026"/>
                </a:cubicBezTo>
                <a:cubicBezTo>
                  <a:pt x="4310175" y="494498"/>
                  <a:pt x="4329854" y="467830"/>
                  <a:pt x="4355459" y="446578"/>
                </a:cubicBezTo>
                <a:cubicBezTo>
                  <a:pt x="4366007" y="437947"/>
                  <a:pt x="4377219" y="430181"/>
                  <a:pt x="4393331" y="431708"/>
                </a:cubicBezTo>
                <a:cubicBezTo>
                  <a:pt x="4399623" y="432382"/>
                  <a:pt x="4406851" y="433912"/>
                  <a:pt x="4410143" y="441485"/>
                </a:cubicBezTo>
                <a:cubicBezTo>
                  <a:pt x="4413167" y="449066"/>
                  <a:pt x="4408073" y="452785"/>
                  <a:pt x="4403471" y="456190"/>
                </a:cubicBezTo>
                <a:cubicBezTo>
                  <a:pt x="4402263" y="457118"/>
                  <a:pt x="4401102" y="458339"/>
                  <a:pt x="4399763" y="458385"/>
                </a:cubicBezTo>
                <a:cubicBezTo>
                  <a:pt x="4374585" y="461004"/>
                  <a:pt x="4372053" y="483550"/>
                  <a:pt x="4362431" y="500127"/>
                </a:cubicBezTo>
                <a:cubicBezTo>
                  <a:pt x="4359433" y="505253"/>
                  <a:pt x="4359919" y="510260"/>
                  <a:pt x="4364819" y="516005"/>
                </a:cubicBezTo>
                <a:cubicBezTo>
                  <a:pt x="4373640" y="526345"/>
                  <a:pt x="4369259" y="531222"/>
                  <a:pt x="4360060" y="534487"/>
                </a:cubicBezTo>
                <a:cubicBezTo>
                  <a:pt x="4350861" y="537752"/>
                  <a:pt x="4340549" y="538985"/>
                  <a:pt x="4331121" y="546101"/>
                </a:cubicBezTo>
                <a:cubicBezTo>
                  <a:pt x="4348564" y="551127"/>
                  <a:pt x="4359197" y="544860"/>
                  <a:pt x="4368805" y="537148"/>
                </a:cubicBezTo>
                <a:cubicBezTo>
                  <a:pt x="4390475" y="520165"/>
                  <a:pt x="4402429" y="495825"/>
                  <a:pt x="4413491" y="470925"/>
                </a:cubicBezTo>
                <a:cubicBezTo>
                  <a:pt x="4415729" y="466120"/>
                  <a:pt x="4417345" y="460748"/>
                  <a:pt x="4420787" y="456790"/>
                </a:cubicBezTo>
                <a:cubicBezTo>
                  <a:pt x="4427137" y="448892"/>
                  <a:pt x="4435039" y="447740"/>
                  <a:pt x="4445559" y="456842"/>
                </a:cubicBezTo>
                <a:cubicBezTo>
                  <a:pt x="4459466" y="468787"/>
                  <a:pt x="4463618" y="467759"/>
                  <a:pt x="4465249" y="451747"/>
                </a:cubicBezTo>
                <a:cubicBezTo>
                  <a:pt x="4467379" y="430103"/>
                  <a:pt x="4477177" y="414701"/>
                  <a:pt x="4496605" y="406068"/>
                </a:cubicBezTo>
                <a:cubicBezTo>
                  <a:pt x="4500624" y="404158"/>
                  <a:pt x="4504824" y="401653"/>
                  <a:pt x="4509951" y="405322"/>
                </a:cubicBezTo>
                <a:cubicBezTo>
                  <a:pt x="4515434" y="409571"/>
                  <a:pt x="4512883" y="414089"/>
                  <a:pt x="4511627" y="418269"/>
                </a:cubicBezTo>
                <a:cubicBezTo>
                  <a:pt x="4509922" y="424829"/>
                  <a:pt x="4507681" y="431406"/>
                  <a:pt x="4506287" y="438249"/>
                </a:cubicBezTo>
                <a:cubicBezTo>
                  <a:pt x="4503637" y="449273"/>
                  <a:pt x="4504557" y="460767"/>
                  <a:pt x="4514183" y="471081"/>
                </a:cubicBezTo>
                <a:cubicBezTo>
                  <a:pt x="4521225" y="478528"/>
                  <a:pt x="4521439" y="483544"/>
                  <a:pt x="4514468" y="489099"/>
                </a:cubicBezTo>
                <a:cubicBezTo>
                  <a:pt x="4492037" y="506402"/>
                  <a:pt x="4479461" y="528399"/>
                  <a:pt x="4493071" y="561631"/>
                </a:cubicBezTo>
                <a:cubicBezTo>
                  <a:pt x="4495117" y="566290"/>
                  <a:pt x="4494217" y="571049"/>
                  <a:pt x="4489084" y="570926"/>
                </a:cubicBezTo>
                <a:cubicBezTo>
                  <a:pt x="4477703" y="570423"/>
                  <a:pt x="4476979" y="578131"/>
                  <a:pt x="4474957" y="586178"/>
                </a:cubicBezTo>
                <a:cubicBezTo>
                  <a:pt x="4455071" y="663388"/>
                  <a:pt x="4419799" y="731363"/>
                  <a:pt x="4376945" y="795455"/>
                </a:cubicBezTo>
                <a:cubicBezTo>
                  <a:pt x="4334537" y="858942"/>
                  <a:pt x="4284731" y="916176"/>
                  <a:pt x="4230823" y="971186"/>
                </a:cubicBezTo>
                <a:cubicBezTo>
                  <a:pt x="4247966" y="968835"/>
                  <a:pt x="4268827" y="957199"/>
                  <a:pt x="4288617" y="943826"/>
                </a:cubicBezTo>
                <a:cubicBezTo>
                  <a:pt x="4340847" y="908082"/>
                  <a:pt x="4381088" y="860626"/>
                  <a:pt x="4422264" y="814026"/>
                </a:cubicBezTo>
                <a:cubicBezTo>
                  <a:pt x="4451011" y="781437"/>
                  <a:pt x="4478823" y="747994"/>
                  <a:pt x="4512251" y="719680"/>
                </a:cubicBezTo>
                <a:cubicBezTo>
                  <a:pt x="4516092" y="716596"/>
                  <a:pt x="4518465" y="712675"/>
                  <a:pt x="4520168" y="707889"/>
                </a:cubicBezTo>
                <a:cubicBezTo>
                  <a:pt x="4521691" y="703700"/>
                  <a:pt x="4524331" y="699769"/>
                  <a:pt x="4530220" y="701344"/>
                </a:cubicBezTo>
                <a:cubicBezTo>
                  <a:pt x="4536153" y="703212"/>
                  <a:pt x="4537485" y="708487"/>
                  <a:pt x="4538191" y="713191"/>
                </a:cubicBezTo>
                <a:cubicBezTo>
                  <a:pt x="4540040" y="730862"/>
                  <a:pt x="4537873" y="746892"/>
                  <a:pt x="4530086" y="761339"/>
                </a:cubicBezTo>
                <a:cubicBezTo>
                  <a:pt x="4515047" y="790216"/>
                  <a:pt x="4492651" y="813134"/>
                  <a:pt x="4470255" y="836052"/>
                </a:cubicBezTo>
                <a:cubicBezTo>
                  <a:pt x="4439189" y="867536"/>
                  <a:pt x="4411198" y="901576"/>
                  <a:pt x="4386996" y="939332"/>
                </a:cubicBezTo>
                <a:cubicBezTo>
                  <a:pt x="4405725" y="920675"/>
                  <a:pt x="4424409" y="901723"/>
                  <a:pt x="4443406" y="883057"/>
                </a:cubicBezTo>
                <a:cubicBezTo>
                  <a:pt x="4457710" y="868981"/>
                  <a:pt x="4472637" y="855476"/>
                  <a:pt x="4487253" y="841686"/>
                </a:cubicBezTo>
                <a:cubicBezTo>
                  <a:pt x="4490785" y="838315"/>
                  <a:pt x="4494538" y="834644"/>
                  <a:pt x="4500825" y="838864"/>
                </a:cubicBezTo>
                <a:cubicBezTo>
                  <a:pt x="4506489" y="842516"/>
                  <a:pt x="4506525" y="848130"/>
                  <a:pt x="4506249" y="853458"/>
                </a:cubicBezTo>
                <a:cubicBezTo>
                  <a:pt x="4505370" y="874470"/>
                  <a:pt x="4496639" y="891608"/>
                  <a:pt x="4484969" y="907073"/>
                </a:cubicBezTo>
                <a:cubicBezTo>
                  <a:pt x="4470793" y="925576"/>
                  <a:pt x="4455680" y="943225"/>
                  <a:pt x="4440032" y="960892"/>
                </a:cubicBezTo>
                <a:cubicBezTo>
                  <a:pt x="4458875" y="955530"/>
                  <a:pt x="4477718" y="950167"/>
                  <a:pt x="4496695" y="945687"/>
                </a:cubicBezTo>
                <a:cubicBezTo>
                  <a:pt x="4492983" y="980092"/>
                  <a:pt x="4473377" y="987549"/>
                  <a:pt x="4455695" y="993464"/>
                </a:cubicBezTo>
                <a:cubicBezTo>
                  <a:pt x="4431805" y="1001065"/>
                  <a:pt x="4409251" y="1010394"/>
                  <a:pt x="4387141" y="1020891"/>
                </a:cubicBezTo>
                <a:cubicBezTo>
                  <a:pt x="4378691" y="1030927"/>
                  <a:pt x="4370197" y="1040671"/>
                  <a:pt x="4362058" y="1050992"/>
                </a:cubicBezTo>
                <a:cubicBezTo>
                  <a:pt x="4353695" y="1061617"/>
                  <a:pt x="4345870" y="1072223"/>
                  <a:pt x="4338131" y="1083418"/>
                </a:cubicBezTo>
                <a:cubicBezTo>
                  <a:pt x="4332629" y="1091582"/>
                  <a:pt x="4325612" y="1098614"/>
                  <a:pt x="4335411" y="1111879"/>
                </a:cubicBezTo>
                <a:cubicBezTo>
                  <a:pt x="4339820" y="1117936"/>
                  <a:pt x="4322095" y="1152223"/>
                  <a:pt x="4315173" y="1154524"/>
                </a:cubicBezTo>
                <a:cubicBezTo>
                  <a:pt x="4314147" y="1154854"/>
                  <a:pt x="4313119" y="1155186"/>
                  <a:pt x="4312317" y="1155212"/>
                </a:cubicBezTo>
                <a:cubicBezTo>
                  <a:pt x="4296605" y="1154558"/>
                  <a:pt x="4294627" y="1164673"/>
                  <a:pt x="4296259" y="1177325"/>
                </a:cubicBezTo>
                <a:cubicBezTo>
                  <a:pt x="4297848" y="1189684"/>
                  <a:pt x="4302825" y="1204883"/>
                  <a:pt x="4280739" y="1199421"/>
                </a:cubicBezTo>
                <a:cubicBezTo>
                  <a:pt x="4278241" y="1198914"/>
                  <a:pt x="4277969" y="1200696"/>
                  <a:pt x="4277209" y="1202790"/>
                </a:cubicBezTo>
                <a:cubicBezTo>
                  <a:pt x="4262087" y="1256198"/>
                  <a:pt x="4229353" y="1298081"/>
                  <a:pt x="4197155" y="1339947"/>
                </a:cubicBezTo>
                <a:cubicBezTo>
                  <a:pt x="4195323" y="1342078"/>
                  <a:pt x="4193489" y="1344207"/>
                  <a:pt x="4191657" y="1346338"/>
                </a:cubicBezTo>
                <a:cubicBezTo>
                  <a:pt x="4230281" y="1334694"/>
                  <a:pt x="4360859" y="1317001"/>
                  <a:pt x="4400355" y="1320105"/>
                </a:cubicBezTo>
                <a:cubicBezTo>
                  <a:pt x="4435476" y="1322763"/>
                  <a:pt x="4621075" y="1252093"/>
                  <a:pt x="4655814" y="1212801"/>
                </a:cubicBezTo>
                <a:cubicBezTo>
                  <a:pt x="4665902" y="1242309"/>
                  <a:pt x="4655619" y="1254477"/>
                  <a:pt x="4648010" y="1268327"/>
                </a:cubicBezTo>
                <a:cubicBezTo>
                  <a:pt x="4637225" y="1287899"/>
                  <a:pt x="4637115" y="1301497"/>
                  <a:pt x="4665123" y="1315921"/>
                </a:cubicBezTo>
                <a:cubicBezTo>
                  <a:pt x="4745312" y="1356959"/>
                  <a:pt x="4744730" y="1358456"/>
                  <a:pt x="4684517" y="1419882"/>
                </a:cubicBezTo>
                <a:cubicBezTo>
                  <a:pt x="4681701" y="1422637"/>
                  <a:pt x="4684589" y="1431109"/>
                  <a:pt x="4684670" y="1437018"/>
                </a:cubicBezTo>
                <a:cubicBezTo>
                  <a:pt x="4703939" y="1445234"/>
                  <a:pt x="4721650" y="1421587"/>
                  <a:pt x="4746785" y="1445566"/>
                </a:cubicBezTo>
                <a:cubicBezTo>
                  <a:pt x="4670699" y="1557173"/>
                  <a:pt x="4545611" y="1665113"/>
                  <a:pt x="4430376" y="1750851"/>
                </a:cubicBezTo>
                <a:cubicBezTo>
                  <a:pt x="4537505" y="1774137"/>
                  <a:pt x="4585227" y="1677964"/>
                  <a:pt x="4662829" y="1687468"/>
                </a:cubicBezTo>
                <a:cubicBezTo>
                  <a:pt x="4705010" y="1715600"/>
                  <a:pt x="4599689" y="1767020"/>
                  <a:pt x="4709159" y="1777225"/>
                </a:cubicBezTo>
                <a:cubicBezTo>
                  <a:pt x="4666449" y="1804669"/>
                  <a:pt x="4635702" y="1831118"/>
                  <a:pt x="4608027" y="1861896"/>
                </a:cubicBezTo>
                <a:cubicBezTo>
                  <a:pt x="4558983" y="1917038"/>
                  <a:pt x="4553039" y="1952700"/>
                  <a:pt x="4590023" y="2023267"/>
                </a:cubicBezTo>
                <a:cubicBezTo>
                  <a:pt x="4614502" y="2069727"/>
                  <a:pt x="4646173" y="2112103"/>
                  <a:pt x="4632387" y="2169011"/>
                </a:cubicBezTo>
                <a:cubicBezTo>
                  <a:pt x="4622911" y="2208043"/>
                  <a:pt x="4632603" y="2233132"/>
                  <a:pt x="4687843" y="2213837"/>
                </a:cubicBezTo>
                <a:cubicBezTo>
                  <a:pt x="4747459" y="2193213"/>
                  <a:pt x="4776241" y="2227114"/>
                  <a:pt x="4770561" y="2294980"/>
                </a:cubicBezTo>
                <a:cubicBezTo>
                  <a:pt x="4766881" y="2338546"/>
                  <a:pt x="4779626" y="2351711"/>
                  <a:pt x="4821725" y="2345270"/>
                </a:cubicBezTo>
                <a:cubicBezTo>
                  <a:pt x="4868287" y="2338088"/>
                  <a:pt x="4909037" y="2308345"/>
                  <a:pt x="4969720" y="2319898"/>
                </a:cubicBezTo>
                <a:cubicBezTo>
                  <a:pt x="4934699" y="2400276"/>
                  <a:pt x="4831177" y="2381301"/>
                  <a:pt x="4787813" y="2458118"/>
                </a:cubicBezTo>
                <a:cubicBezTo>
                  <a:pt x="4852937" y="2456221"/>
                  <a:pt x="4902705" y="2454251"/>
                  <a:pt x="4948436" y="2436163"/>
                </a:cubicBezTo>
                <a:cubicBezTo>
                  <a:pt x="4967506" y="2428724"/>
                  <a:pt x="4988449" y="2421222"/>
                  <a:pt x="5003101" y="2443483"/>
                </a:cubicBezTo>
                <a:cubicBezTo>
                  <a:pt x="5020601" y="2470378"/>
                  <a:pt x="4994831" y="2481589"/>
                  <a:pt x="4979245" y="2487138"/>
                </a:cubicBezTo>
                <a:cubicBezTo>
                  <a:pt x="4935260" y="2502508"/>
                  <a:pt x="4904815" y="2536335"/>
                  <a:pt x="4870362" y="2563205"/>
                </a:cubicBezTo>
                <a:cubicBezTo>
                  <a:pt x="4794979" y="2622187"/>
                  <a:pt x="4709879" y="2672039"/>
                  <a:pt x="4652786" y="2766755"/>
                </a:cubicBezTo>
                <a:cubicBezTo>
                  <a:pt x="4738433" y="2740232"/>
                  <a:pt x="4796853" y="2683002"/>
                  <a:pt x="4878193" y="2669034"/>
                </a:cubicBezTo>
                <a:cubicBezTo>
                  <a:pt x="4818837" y="2755847"/>
                  <a:pt x="4734707" y="2813941"/>
                  <a:pt x="4656369" y="2878341"/>
                </a:cubicBezTo>
                <a:cubicBezTo>
                  <a:pt x="4634071" y="2896528"/>
                  <a:pt x="4610397" y="2909146"/>
                  <a:pt x="4610429" y="2946972"/>
                </a:cubicBezTo>
                <a:cubicBezTo>
                  <a:pt x="4610409" y="3020261"/>
                  <a:pt x="4587109" y="3081923"/>
                  <a:pt x="4522027" y="3116326"/>
                </a:cubicBezTo>
                <a:cubicBezTo>
                  <a:pt x="4521535" y="3116637"/>
                  <a:pt x="4526921" y="3127390"/>
                  <a:pt x="4530480" y="3134954"/>
                </a:cubicBezTo>
                <a:cubicBezTo>
                  <a:pt x="4573415" y="3135874"/>
                  <a:pt x="4600394" y="3091524"/>
                  <a:pt x="4657149" y="3103798"/>
                </a:cubicBezTo>
                <a:cubicBezTo>
                  <a:pt x="4613989" y="3164059"/>
                  <a:pt x="4578247" y="3218161"/>
                  <a:pt x="4508529" y="3248583"/>
                </a:cubicBezTo>
                <a:cubicBezTo>
                  <a:pt x="4452703" y="3272922"/>
                  <a:pt x="4381491" y="3288026"/>
                  <a:pt x="4349468" y="3361506"/>
                </a:cubicBezTo>
                <a:cubicBezTo>
                  <a:pt x="4401401" y="3373942"/>
                  <a:pt x="4435975" y="3355048"/>
                  <a:pt x="4471303" y="3341152"/>
                </a:cubicBezTo>
                <a:cubicBezTo>
                  <a:pt x="4525696" y="3319816"/>
                  <a:pt x="4578621" y="3295871"/>
                  <a:pt x="4632973" y="3274241"/>
                </a:cubicBezTo>
                <a:cubicBezTo>
                  <a:pt x="4653560" y="3266161"/>
                  <a:pt x="4676556" y="3259771"/>
                  <a:pt x="4695873" y="3295175"/>
                </a:cubicBezTo>
                <a:cubicBezTo>
                  <a:pt x="4624445" y="3305262"/>
                  <a:pt x="4588041" y="3354953"/>
                  <a:pt x="4549319" y="3401768"/>
                </a:cubicBezTo>
                <a:cubicBezTo>
                  <a:pt x="4527454" y="3428214"/>
                  <a:pt x="4511691" y="3463025"/>
                  <a:pt x="4463683" y="3451638"/>
                </a:cubicBezTo>
                <a:cubicBezTo>
                  <a:pt x="4438297" y="3445695"/>
                  <a:pt x="4425636" y="3465331"/>
                  <a:pt x="4431849" y="3488764"/>
                </a:cubicBezTo>
                <a:cubicBezTo>
                  <a:pt x="4453418" y="3571374"/>
                  <a:pt x="4401285" y="3602385"/>
                  <a:pt x="4345021" y="3620237"/>
                </a:cubicBezTo>
                <a:cubicBezTo>
                  <a:pt x="4238701" y="3654255"/>
                  <a:pt x="4156956" y="3728228"/>
                  <a:pt x="4054862" y="3770672"/>
                </a:cubicBezTo>
                <a:cubicBezTo>
                  <a:pt x="3955539" y="3811843"/>
                  <a:pt x="3193890" y="4013019"/>
                  <a:pt x="2996978" y="4037083"/>
                </a:cubicBezTo>
                <a:cubicBezTo>
                  <a:pt x="1791984" y="4184327"/>
                  <a:pt x="787965" y="3376479"/>
                  <a:pt x="782224" y="3365147"/>
                </a:cubicBezTo>
                <a:cubicBezTo>
                  <a:pt x="755658" y="3311959"/>
                  <a:pt x="706372" y="3290272"/>
                  <a:pt x="660529" y="3262855"/>
                </a:cubicBezTo>
                <a:cubicBezTo>
                  <a:pt x="620573" y="3238785"/>
                  <a:pt x="577987" y="3213325"/>
                  <a:pt x="556492" y="3170606"/>
                </a:cubicBezTo>
                <a:cubicBezTo>
                  <a:pt x="528057" y="3113938"/>
                  <a:pt x="591369" y="3159090"/>
                  <a:pt x="598499" y="3136686"/>
                </a:cubicBezTo>
                <a:cubicBezTo>
                  <a:pt x="572610" y="3107710"/>
                  <a:pt x="535291" y="3081483"/>
                  <a:pt x="521371" y="3047966"/>
                </a:cubicBezTo>
                <a:cubicBezTo>
                  <a:pt x="471383" y="2926712"/>
                  <a:pt x="389969" y="2839909"/>
                  <a:pt x="277815" y="2774238"/>
                </a:cubicBezTo>
                <a:cubicBezTo>
                  <a:pt x="245618" y="2755225"/>
                  <a:pt x="220944" y="2720002"/>
                  <a:pt x="180156" y="2715464"/>
                </a:cubicBezTo>
                <a:cubicBezTo>
                  <a:pt x="89609" y="2705805"/>
                  <a:pt x="102881" y="2606063"/>
                  <a:pt x="49429" y="2563830"/>
                </a:cubicBezTo>
                <a:cubicBezTo>
                  <a:pt x="44392" y="2559863"/>
                  <a:pt x="32054" y="2505976"/>
                  <a:pt x="20966" y="2451676"/>
                </a:cubicBezTo>
                <a:lnTo>
                  <a:pt x="16544" y="2429412"/>
                </a:lnTo>
                <a:lnTo>
                  <a:pt x="23719" y="2425923"/>
                </a:lnTo>
                <a:lnTo>
                  <a:pt x="26923" y="2438298"/>
                </a:lnTo>
                <a:cubicBezTo>
                  <a:pt x="34435" y="2466226"/>
                  <a:pt x="41264" y="2487565"/>
                  <a:pt x="43882" y="2482157"/>
                </a:cubicBezTo>
                <a:cubicBezTo>
                  <a:pt x="50822" y="2467442"/>
                  <a:pt x="62849" y="2454330"/>
                  <a:pt x="53325" y="2435738"/>
                </a:cubicBezTo>
                <a:cubicBezTo>
                  <a:pt x="50421" y="2429851"/>
                  <a:pt x="48463" y="2413128"/>
                  <a:pt x="40326" y="2414482"/>
                </a:cubicBezTo>
                <a:cubicBezTo>
                  <a:pt x="37614" y="2414934"/>
                  <a:pt x="34216" y="2417394"/>
                  <a:pt x="29866" y="2422933"/>
                </a:cubicBezTo>
                <a:lnTo>
                  <a:pt x="23719" y="2425923"/>
                </a:lnTo>
                <a:lnTo>
                  <a:pt x="19315" y="2408918"/>
                </a:lnTo>
                <a:cubicBezTo>
                  <a:pt x="14265" y="2388863"/>
                  <a:pt x="9434" y="2368867"/>
                  <a:pt x="5867" y="2354899"/>
                </a:cubicBezTo>
                <a:lnTo>
                  <a:pt x="5078" y="2352002"/>
                </a:lnTo>
                <a:lnTo>
                  <a:pt x="6716" y="2327557"/>
                </a:lnTo>
                <a:cubicBezTo>
                  <a:pt x="14866" y="2260458"/>
                  <a:pt x="38591" y="2184597"/>
                  <a:pt x="77004" y="2179609"/>
                </a:cubicBezTo>
                <a:cubicBezTo>
                  <a:pt x="36374" y="2099118"/>
                  <a:pt x="36374" y="2099118"/>
                  <a:pt x="127358" y="2084827"/>
                </a:cubicBezTo>
                <a:cubicBezTo>
                  <a:pt x="83961" y="2034276"/>
                  <a:pt x="81972" y="2021043"/>
                  <a:pt x="122438" y="2001951"/>
                </a:cubicBezTo>
                <a:cubicBezTo>
                  <a:pt x="161385" y="1983499"/>
                  <a:pt x="206609" y="1976361"/>
                  <a:pt x="240972" y="1948903"/>
                </a:cubicBezTo>
                <a:cubicBezTo>
                  <a:pt x="195677" y="1883937"/>
                  <a:pt x="174278" y="1807820"/>
                  <a:pt x="96303" y="1777938"/>
                </a:cubicBezTo>
                <a:cubicBezTo>
                  <a:pt x="84037" y="1773326"/>
                  <a:pt x="73265" y="1753594"/>
                  <a:pt x="79084" y="1742168"/>
                </a:cubicBezTo>
                <a:cubicBezTo>
                  <a:pt x="99365" y="1699817"/>
                  <a:pt x="49404" y="1621707"/>
                  <a:pt x="130608" y="1610406"/>
                </a:cubicBezTo>
                <a:cubicBezTo>
                  <a:pt x="140608" y="1608886"/>
                  <a:pt x="148744" y="1600338"/>
                  <a:pt x="138986" y="1589141"/>
                </a:cubicBezTo>
                <a:cubicBezTo>
                  <a:pt x="105523" y="1550963"/>
                  <a:pt x="139397" y="1552481"/>
                  <a:pt x="159000" y="1546799"/>
                </a:cubicBezTo>
                <a:cubicBezTo>
                  <a:pt x="182755" y="1540090"/>
                  <a:pt x="213171" y="1556205"/>
                  <a:pt x="232752" y="1534268"/>
                </a:cubicBezTo>
                <a:cubicBezTo>
                  <a:pt x="224037" y="1512102"/>
                  <a:pt x="204263" y="1513062"/>
                  <a:pt x="189276" y="1506475"/>
                </a:cubicBezTo>
                <a:cubicBezTo>
                  <a:pt x="145431" y="1486968"/>
                  <a:pt x="108510" y="1463388"/>
                  <a:pt x="98593" y="1409937"/>
                </a:cubicBezTo>
                <a:cubicBezTo>
                  <a:pt x="90489" y="1366767"/>
                  <a:pt x="80458" y="1328688"/>
                  <a:pt x="134710" y="1313562"/>
                </a:cubicBezTo>
                <a:cubicBezTo>
                  <a:pt x="143238" y="1311207"/>
                  <a:pt x="146951" y="1305467"/>
                  <a:pt x="147453" y="1298063"/>
                </a:cubicBezTo>
                <a:cubicBezTo>
                  <a:pt x="139966" y="1291223"/>
                  <a:pt x="132701" y="1284079"/>
                  <a:pt x="124407" y="1279038"/>
                </a:cubicBezTo>
                <a:cubicBezTo>
                  <a:pt x="96625" y="1262537"/>
                  <a:pt x="84209" y="1237245"/>
                  <a:pt x="72690" y="1210740"/>
                </a:cubicBezTo>
                <a:cubicBezTo>
                  <a:pt x="65306" y="1193849"/>
                  <a:pt x="57162" y="1177278"/>
                  <a:pt x="43971" y="1162946"/>
                </a:cubicBezTo>
                <a:cubicBezTo>
                  <a:pt x="35906" y="1154056"/>
                  <a:pt x="26588" y="1147574"/>
                  <a:pt x="15568" y="1144102"/>
                </a:cubicBezTo>
                <a:cubicBezTo>
                  <a:pt x="5934" y="1140880"/>
                  <a:pt x="2548" y="1136266"/>
                  <a:pt x="7427" y="1127532"/>
                </a:cubicBezTo>
                <a:cubicBezTo>
                  <a:pt x="21165" y="1102541"/>
                  <a:pt x="24106" y="1075549"/>
                  <a:pt x="7907" y="1044770"/>
                </a:cubicBezTo>
                <a:cubicBezTo>
                  <a:pt x="3010" y="1035477"/>
                  <a:pt x="4184" y="1027163"/>
                  <a:pt x="11955" y="1023356"/>
                </a:cubicBezTo>
                <a:cubicBezTo>
                  <a:pt x="44249" y="1007197"/>
                  <a:pt x="47603" y="972212"/>
                  <a:pt x="57914" y="942313"/>
                </a:cubicBezTo>
                <a:cubicBezTo>
                  <a:pt x="72527" y="899857"/>
                  <a:pt x="85134" y="856582"/>
                  <a:pt x="92789" y="810814"/>
                </a:cubicBezTo>
                <a:cubicBezTo>
                  <a:pt x="97293" y="783475"/>
                  <a:pt x="101573" y="756438"/>
                  <a:pt x="91174" y="726645"/>
                </a:cubicBezTo>
                <a:cubicBezTo>
                  <a:pt x="88730" y="719340"/>
                  <a:pt x="90212" y="713084"/>
                  <a:pt x="92854" y="707379"/>
                </a:cubicBezTo>
                <a:cubicBezTo>
                  <a:pt x="103916" y="682479"/>
                  <a:pt x="98151" y="656668"/>
                  <a:pt x="82882" y="630289"/>
                </a:cubicBezTo>
                <a:cubicBezTo>
                  <a:pt x="73488" y="614351"/>
                  <a:pt x="73983" y="612266"/>
                  <a:pt x="91746" y="612259"/>
                </a:cubicBezTo>
                <a:cubicBezTo>
                  <a:pt x="127765" y="611933"/>
                  <a:pt x="163605" y="612205"/>
                  <a:pt x="198205" y="606016"/>
                </a:cubicBezTo>
                <a:cubicBezTo>
                  <a:pt x="237001" y="599095"/>
                  <a:pt x="247911" y="585725"/>
                  <a:pt x="212304" y="549392"/>
                </a:cubicBezTo>
                <a:cubicBezTo>
                  <a:pt x="204683" y="541670"/>
                  <a:pt x="197734" y="533038"/>
                  <a:pt x="193284" y="523140"/>
                </a:cubicBezTo>
                <a:cubicBezTo>
                  <a:pt x="189948" y="515273"/>
                  <a:pt x="190984" y="509624"/>
                  <a:pt x="196837" y="505585"/>
                </a:cubicBezTo>
                <a:cubicBezTo>
                  <a:pt x="203629" y="500628"/>
                  <a:pt x="208617" y="506961"/>
                  <a:pt x="213610" y="511521"/>
                </a:cubicBezTo>
                <a:cubicBezTo>
                  <a:pt x="240711" y="536024"/>
                  <a:pt x="272509" y="552390"/>
                  <a:pt x="303234" y="570564"/>
                </a:cubicBezTo>
                <a:cubicBezTo>
                  <a:pt x="347292" y="596861"/>
                  <a:pt x="393006" y="619849"/>
                  <a:pt x="433664" y="652171"/>
                </a:cubicBezTo>
                <a:cubicBezTo>
                  <a:pt x="444051" y="660392"/>
                  <a:pt x="457807" y="653427"/>
                  <a:pt x="456714" y="638983"/>
                </a:cubicBezTo>
                <a:cubicBezTo>
                  <a:pt x="455619" y="624540"/>
                  <a:pt x="462851" y="624296"/>
                  <a:pt x="474092" y="627464"/>
                </a:cubicBezTo>
                <a:cubicBezTo>
                  <a:pt x="487568" y="631147"/>
                  <a:pt x="501041" y="634831"/>
                  <a:pt x="514335" y="639111"/>
                </a:cubicBezTo>
                <a:cubicBezTo>
                  <a:pt x="528208" y="643668"/>
                  <a:pt x="535691" y="654056"/>
                  <a:pt x="539019" y="667243"/>
                </a:cubicBezTo>
                <a:cubicBezTo>
                  <a:pt x="539662" y="669733"/>
                  <a:pt x="540151" y="672524"/>
                  <a:pt x="539890" y="674822"/>
                </a:cubicBezTo>
                <a:lnTo>
                  <a:pt x="537651" y="677692"/>
                </a:lnTo>
                <a:lnTo>
                  <a:pt x="534708" y="678908"/>
                </a:lnTo>
                <a:cubicBezTo>
                  <a:pt x="531653" y="680234"/>
                  <a:pt x="531468" y="680573"/>
                  <a:pt x="536278" y="679451"/>
                </a:cubicBezTo>
                <a:lnTo>
                  <a:pt x="537651" y="677692"/>
                </a:lnTo>
                <a:lnTo>
                  <a:pt x="550365" y="672438"/>
                </a:lnTo>
                <a:cubicBezTo>
                  <a:pt x="563713" y="666781"/>
                  <a:pt x="580049" y="659064"/>
                  <a:pt x="582379" y="653075"/>
                </a:cubicBezTo>
                <a:cubicBezTo>
                  <a:pt x="582559" y="652478"/>
                  <a:pt x="747198" y="689492"/>
                  <a:pt x="799427" y="714627"/>
                </a:cubicBezTo>
                <a:cubicBezTo>
                  <a:pt x="831941" y="730377"/>
                  <a:pt x="1463665" y="975672"/>
                  <a:pt x="2273268" y="882224"/>
                </a:cubicBezTo>
                <a:cubicBezTo>
                  <a:pt x="2301839" y="878899"/>
                  <a:pt x="2328933" y="876509"/>
                  <a:pt x="2356609" y="874395"/>
                </a:cubicBezTo>
                <a:cubicBezTo>
                  <a:pt x="2601181" y="854046"/>
                  <a:pt x="2842131" y="840025"/>
                  <a:pt x="2942002" y="822183"/>
                </a:cubicBezTo>
                <a:cubicBezTo>
                  <a:pt x="3020085" y="808029"/>
                  <a:pt x="3413645" y="697260"/>
                  <a:pt x="3521027" y="611195"/>
                </a:cubicBezTo>
                <a:cubicBezTo>
                  <a:pt x="3630775" y="522981"/>
                  <a:pt x="3732236" y="426182"/>
                  <a:pt x="3833117" y="329105"/>
                </a:cubicBezTo>
                <a:cubicBezTo>
                  <a:pt x="3876875" y="287146"/>
                  <a:pt x="3924377" y="248606"/>
                  <a:pt x="3962431" y="200929"/>
                </a:cubicBezTo>
                <a:cubicBezTo>
                  <a:pt x="4000440" y="152958"/>
                  <a:pt x="4036041" y="103293"/>
                  <a:pt x="4078331" y="58724"/>
                </a:cubicBezTo>
                <a:cubicBezTo>
                  <a:pt x="4090401" y="45906"/>
                  <a:pt x="4102338" y="32206"/>
                  <a:pt x="4122383" y="29462"/>
                </a:cubicBezTo>
                <a:cubicBezTo>
                  <a:pt x="4126847" y="28721"/>
                  <a:pt x="4131712" y="28852"/>
                  <a:pt x="4136353" y="29287"/>
                </a:cubicBezTo>
                <a:cubicBezTo>
                  <a:pt x="4141530" y="29704"/>
                  <a:pt x="4145989" y="32509"/>
                  <a:pt x="4148616" y="37444"/>
                </a:cubicBezTo>
                <a:cubicBezTo>
                  <a:pt x="4151330" y="42969"/>
                  <a:pt x="4148601" y="46312"/>
                  <a:pt x="4145295" y="49377"/>
                </a:cubicBezTo>
                <a:cubicBezTo>
                  <a:pt x="4142926" y="51526"/>
                  <a:pt x="4140734" y="54850"/>
                  <a:pt x="4137340" y="55556"/>
                </a:cubicBezTo>
                <a:cubicBezTo>
                  <a:pt x="4115642" y="59832"/>
                  <a:pt x="4110037" y="78048"/>
                  <a:pt x="4101978" y="94277"/>
                </a:cubicBezTo>
                <a:cubicBezTo>
                  <a:pt x="4098443" y="101194"/>
                  <a:pt x="4094417" y="106648"/>
                  <a:pt x="4104177" y="116071"/>
                </a:cubicBezTo>
                <a:cubicBezTo>
                  <a:pt x="4112689" y="124356"/>
                  <a:pt x="4105854" y="129018"/>
                  <a:pt x="4098709" y="131623"/>
                </a:cubicBezTo>
                <a:cubicBezTo>
                  <a:pt x="4088751" y="135210"/>
                  <a:pt x="4076343" y="135036"/>
                  <a:pt x="4066151" y="146018"/>
                </a:cubicBezTo>
                <a:cubicBezTo>
                  <a:pt x="4110472" y="145412"/>
                  <a:pt x="4125020" y="116848"/>
                  <a:pt x="4141216" y="90297"/>
                </a:cubicBezTo>
                <a:cubicBezTo>
                  <a:pt x="4147301" y="80635"/>
                  <a:pt x="4150711" y="69291"/>
                  <a:pt x="4155547" y="58490"/>
                </a:cubicBezTo>
                <a:cubicBezTo>
                  <a:pt x="4161637" y="45282"/>
                  <a:pt x="4170921" y="44377"/>
                  <a:pt x="4184430" y="55449"/>
                </a:cubicBezTo>
                <a:cubicBezTo>
                  <a:pt x="4196420" y="65388"/>
                  <a:pt x="4201375" y="64335"/>
                  <a:pt x="4202736" y="50103"/>
                </a:cubicBezTo>
                <a:cubicBezTo>
                  <a:pt x="4204777" y="27871"/>
                  <a:pt x="4214755" y="11872"/>
                  <a:pt x="4234451" y="3230"/>
                </a:cubicBezTo>
                <a:cubicBezTo>
                  <a:pt x="4236596" y="2272"/>
                  <a:pt x="4238929" y="789"/>
                  <a:pt x="4241368" y="227"/>
                </a:cubicBezTo>
                <a:close/>
              </a:path>
            </a:pathLst>
          </a:custGeom>
        </p:spPr>
      </p:pic>
      <p:pic>
        <p:nvPicPr>
          <p:cNvPr id="5" name="Slika 4" descr="Slika na kojoj se prikazuje osoba, na otvorenom, fotografija, ljudi&#10;&#10;Opis je automatski generiran">
            <a:extLst>
              <a:ext uri="{FF2B5EF4-FFF2-40B4-BE49-F238E27FC236}">
                <a16:creationId xmlns:a16="http://schemas.microsoft.com/office/drawing/2014/main" id="{A58D5672-E2B5-41DF-90ED-3B7E202332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7" r="2922" b="2"/>
          <a:stretch/>
        </p:blipFill>
        <p:spPr>
          <a:xfrm>
            <a:off x="7751004" y="3501354"/>
            <a:ext cx="3726211" cy="3016556"/>
          </a:xfrm>
          <a:custGeom>
            <a:avLst/>
            <a:gdLst/>
            <a:ahLst/>
            <a:cxnLst/>
            <a:rect l="l" t="t" r="r" b="b"/>
            <a:pathLst>
              <a:path w="3726211" h="3016556">
                <a:moveTo>
                  <a:pt x="944965" y="2425097"/>
                </a:moveTo>
                <a:cubicBezTo>
                  <a:pt x="895843" y="2457968"/>
                  <a:pt x="850233" y="2494238"/>
                  <a:pt x="817125" y="2543059"/>
                </a:cubicBezTo>
                <a:cubicBezTo>
                  <a:pt x="860611" y="2504661"/>
                  <a:pt x="904064" y="2466046"/>
                  <a:pt x="947552" y="2427649"/>
                </a:cubicBezTo>
                <a:cubicBezTo>
                  <a:pt x="946622" y="2426800"/>
                  <a:pt x="945893" y="2425945"/>
                  <a:pt x="944965" y="2425097"/>
                </a:cubicBezTo>
                <a:close/>
                <a:moveTo>
                  <a:pt x="646109" y="2221911"/>
                </a:moveTo>
                <a:cubicBezTo>
                  <a:pt x="641758" y="2223597"/>
                  <a:pt x="637008" y="2225296"/>
                  <a:pt x="632457" y="2226988"/>
                </a:cubicBezTo>
                <a:cubicBezTo>
                  <a:pt x="629029" y="2230840"/>
                  <a:pt x="625372" y="2234481"/>
                  <a:pt x="621981" y="2238552"/>
                </a:cubicBezTo>
                <a:cubicBezTo>
                  <a:pt x="622709" y="2239408"/>
                  <a:pt x="623637" y="2240254"/>
                  <a:pt x="624367" y="2241110"/>
                </a:cubicBezTo>
                <a:cubicBezTo>
                  <a:pt x="631615" y="2234711"/>
                  <a:pt x="638862" y="2228310"/>
                  <a:pt x="646109" y="2221911"/>
                </a:cubicBezTo>
                <a:close/>
                <a:moveTo>
                  <a:pt x="3723043" y="1257813"/>
                </a:moveTo>
                <a:lnTo>
                  <a:pt x="3724923" y="1268597"/>
                </a:lnTo>
                <a:cubicBezTo>
                  <a:pt x="3725742" y="1273630"/>
                  <a:pt x="3726204" y="1276957"/>
                  <a:pt x="3726211" y="1278001"/>
                </a:cubicBezTo>
                <a:cubicBezTo>
                  <a:pt x="3726213" y="1279513"/>
                  <a:pt x="3725785" y="1278792"/>
                  <a:pt x="3725025" y="1276394"/>
                </a:cubicBezTo>
                <a:lnTo>
                  <a:pt x="3722434" y="1266883"/>
                </a:lnTo>
                <a:close/>
                <a:moveTo>
                  <a:pt x="3715032" y="1208749"/>
                </a:moveTo>
                <a:cubicBezTo>
                  <a:pt x="3720874" y="1212156"/>
                  <a:pt x="3723696" y="1228301"/>
                  <a:pt x="3723581" y="1249778"/>
                </a:cubicBezTo>
                <a:lnTo>
                  <a:pt x="3723043" y="1257813"/>
                </a:lnTo>
                <a:lnTo>
                  <a:pt x="3721496" y="1248949"/>
                </a:lnTo>
                <a:cubicBezTo>
                  <a:pt x="3720065" y="1241076"/>
                  <a:pt x="3718376" y="1232072"/>
                  <a:pt x="3716529" y="1222510"/>
                </a:cubicBezTo>
                <a:lnTo>
                  <a:pt x="3713905" y="1209297"/>
                </a:lnTo>
                <a:close/>
                <a:moveTo>
                  <a:pt x="1662913" y="807"/>
                </a:moveTo>
                <a:cubicBezTo>
                  <a:pt x="2483601" y="-23393"/>
                  <a:pt x="3140305" y="505292"/>
                  <a:pt x="3144309" y="513195"/>
                </a:cubicBezTo>
                <a:cubicBezTo>
                  <a:pt x="3164071" y="552762"/>
                  <a:pt x="3200736" y="568896"/>
                  <a:pt x="3234839" y="589291"/>
                </a:cubicBezTo>
                <a:cubicBezTo>
                  <a:pt x="3264562" y="607197"/>
                  <a:pt x="3296242" y="626137"/>
                  <a:pt x="3312233" y="657916"/>
                </a:cubicBezTo>
                <a:cubicBezTo>
                  <a:pt x="3333386" y="700072"/>
                  <a:pt x="3286287" y="666483"/>
                  <a:pt x="3280983" y="683149"/>
                </a:cubicBezTo>
                <a:cubicBezTo>
                  <a:pt x="3300242" y="704705"/>
                  <a:pt x="3328004" y="724215"/>
                  <a:pt x="3338360" y="749149"/>
                </a:cubicBezTo>
                <a:cubicBezTo>
                  <a:pt x="3375546" y="839351"/>
                  <a:pt x="3436111" y="903924"/>
                  <a:pt x="3519543" y="952778"/>
                </a:cubicBezTo>
                <a:cubicBezTo>
                  <a:pt x="3543495" y="966922"/>
                  <a:pt x="3561850" y="993124"/>
                  <a:pt x="3592192" y="996500"/>
                </a:cubicBezTo>
                <a:cubicBezTo>
                  <a:pt x="3659551" y="1003686"/>
                  <a:pt x="3649678" y="1077885"/>
                  <a:pt x="3689441" y="1109302"/>
                </a:cubicBezTo>
                <a:cubicBezTo>
                  <a:pt x="3693188" y="1112253"/>
                  <a:pt x="3702367" y="1152340"/>
                  <a:pt x="3710615" y="1192734"/>
                </a:cubicBezTo>
                <a:lnTo>
                  <a:pt x="3713905" y="1209297"/>
                </a:lnTo>
                <a:lnTo>
                  <a:pt x="3708567" y="1211892"/>
                </a:lnTo>
                <a:lnTo>
                  <a:pt x="3706184" y="1202686"/>
                </a:lnTo>
                <a:cubicBezTo>
                  <a:pt x="3700596" y="1181910"/>
                  <a:pt x="3695515" y="1166036"/>
                  <a:pt x="3693568" y="1170059"/>
                </a:cubicBezTo>
                <a:cubicBezTo>
                  <a:pt x="3688405" y="1181006"/>
                  <a:pt x="3679458" y="1190760"/>
                  <a:pt x="3686543" y="1204591"/>
                </a:cubicBezTo>
                <a:cubicBezTo>
                  <a:pt x="3688703" y="1208970"/>
                  <a:pt x="3690160" y="1221411"/>
                  <a:pt x="3696213" y="1220403"/>
                </a:cubicBezTo>
                <a:cubicBezTo>
                  <a:pt x="3698231" y="1220067"/>
                  <a:pt x="3700758" y="1218237"/>
                  <a:pt x="3703994" y="1214117"/>
                </a:cubicBezTo>
                <a:lnTo>
                  <a:pt x="3708567" y="1211892"/>
                </a:lnTo>
                <a:lnTo>
                  <a:pt x="3711843" y="1224542"/>
                </a:lnTo>
                <a:cubicBezTo>
                  <a:pt x="3715600" y="1239461"/>
                  <a:pt x="3719194" y="1254337"/>
                  <a:pt x="3721847" y="1264728"/>
                </a:cubicBezTo>
                <a:lnTo>
                  <a:pt x="3722434" y="1266883"/>
                </a:lnTo>
                <a:lnTo>
                  <a:pt x="3721216" y="1285068"/>
                </a:lnTo>
                <a:cubicBezTo>
                  <a:pt x="3715153" y="1334983"/>
                  <a:pt x="3697504" y="1391417"/>
                  <a:pt x="3668928" y="1395127"/>
                </a:cubicBezTo>
                <a:cubicBezTo>
                  <a:pt x="3699153" y="1455005"/>
                  <a:pt x="3699153" y="1455005"/>
                  <a:pt x="3631469" y="1465636"/>
                </a:cubicBezTo>
                <a:cubicBezTo>
                  <a:pt x="3663753" y="1503242"/>
                  <a:pt x="3665232" y="1513086"/>
                  <a:pt x="3635129" y="1527289"/>
                </a:cubicBezTo>
                <a:cubicBezTo>
                  <a:pt x="3606156" y="1541015"/>
                  <a:pt x="3572514" y="1546325"/>
                  <a:pt x="3546951" y="1566752"/>
                </a:cubicBezTo>
                <a:cubicBezTo>
                  <a:pt x="3580646" y="1615080"/>
                  <a:pt x="3596565" y="1671704"/>
                  <a:pt x="3654571" y="1693934"/>
                </a:cubicBezTo>
                <a:cubicBezTo>
                  <a:pt x="3663696" y="1697365"/>
                  <a:pt x="3671710" y="1712044"/>
                  <a:pt x="3667381" y="1720543"/>
                </a:cubicBezTo>
                <a:cubicBezTo>
                  <a:pt x="3652294" y="1752049"/>
                  <a:pt x="3689460" y="1810155"/>
                  <a:pt x="3629052" y="1818562"/>
                </a:cubicBezTo>
                <a:cubicBezTo>
                  <a:pt x="3621612" y="1819693"/>
                  <a:pt x="3615560" y="1826052"/>
                  <a:pt x="3622819" y="1834382"/>
                </a:cubicBezTo>
                <a:cubicBezTo>
                  <a:pt x="3647713" y="1862782"/>
                  <a:pt x="3622513" y="1861653"/>
                  <a:pt x="3607931" y="1865880"/>
                </a:cubicBezTo>
                <a:cubicBezTo>
                  <a:pt x="3590259" y="1870871"/>
                  <a:pt x="3567632" y="1858883"/>
                  <a:pt x="3553066" y="1875202"/>
                </a:cubicBezTo>
                <a:cubicBezTo>
                  <a:pt x="3559549" y="1891692"/>
                  <a:pt x="3574259" y="1890977"/>
                  <a:pt x="3585408" y="1895878"/>
                </a:cubicBezTo>
                <a:cubicBezTo>
                  <a:pt x="3618025" y="1910389"/>
                  <a:pt x="3645490" y="1927930"/>
                  <a:pt x="3652868" y="1967693"/>
                </a:cubicBezTo>
                <a:cubicBezTo>
                  <a:pt x="3658896" y="1999808"/>
                  <a:pt x="3666359" y="2028135"/>
                  <a:pt x="3626000" y="2039387"/>
                </a:cubicBezTo>
                <a:cubicBezTo>
                  <a:pt x="3619656" y="2041139"/>
                  <a:pt x="3616894" y="2045409"/>
                  <a:pt x="3616520" y="2050917"/>
                </a:cubicBezTo>
                <a:cubicBezTo>
                  <a:pt x="3622090" y="2056005"/>
                  <a:pt x="3627495" y="2061320"/>
                  <a:pt x="3633665" y="2065070"/>
                </a:cubicBezTo>
                <a:cubicBezTo>
                  <a:pt x="3654332" y="2077345"/>
                  <a:pt x="3663568" y="2096160"/>
                  <a:pt x="3672137" y="2115877"/>
                </a:cubicBezTo>
                <a:cubicBezTo>
                  <a:pt x="3677630" y="2128443"/>
                  <a:pt x="3683689" y="2140770"/>
                  <a:pt x="3693502" y="2151432"/>
                </a:cubicBezTo>
                <a:cubicBezTo>
                  <a:pt x="3699501" y="2158045"/>
                  <a:pt x="3706433" y="2162867"/>
                  <a:pt x="3714631" y="2165450"/>
                </a:cubicBezTo>
                <a:cubicBezTo>
                  <a:pt x="3721798" y="2167847"/>
                  <a:pt x="3724317" y="2171279"/>
                  <a:pt x="3720687" y="2177776"/>
                </a:cubicBezTo>
                <a:cubicBezTo>
                  <a:pt x="3710467" y="2196368"/>
                  <a:pt x="3708279" y="2216447"/>
                  <a:pt x="3720330" y="2239344"/>
                </a:cubicBezTo>
                <a:cubicBezTo>
                  <a:pt x="3723973" y="2246257"/>
                  <a:pt x="3723099" y="2252442"/>
                  <a:pt x="3717319" y="2255274"/>
                </a:cubicBezTo>
                <a:cubicBezTo>
                  <a:pt x="3693295" y="2267295"/>
                  <a:pt x="3690800" y="2293320"/>
                  <a:pt x="3683129" y="2315562"/>
                </a:cubicBezTo>
                <a:cubicBezTo>
                  <a:pt x="3672259" y="2347146"/>
                  <a:pt x="3662880" y="2379339"/>
                  <a:pt x="3657185" y="2413386"/>
                </a:cubicBezTo>
                <a:cubicBezTo>
                  <a:pt x="3653835" y="2433723"/>
                  <a:pt x="3650651" y="2453836"/>
                  <a:pt x="3658387" y="2476000"/>
                </a:cubicBezTo>
                <a:cubicBezTo>
                  <a:pt x="3660205" y="2481434"/>
                  <a:pt x="3659103" y="2486088"/>
                  <a:pt x="3657137" y="2490332"/>
                </a:cubicBezTo>
                <a:cubicBezTo>
                  <a:pt x="3648908" y="2508855"/>
                  <a:pt x="3653197" y="2528056"/>
                  <a:pt x="3664555" y="2547680"/>
                </a:cubicBezTo>
                <a:cubicBezTo>
                  <a:pt x="3671544" y="2559536"/>
                  <a:pt x="3671175" y="2561087"/>
                  <a:pt x="3657961" y="2561093"/>
                </a:cubicBezTo>
                <a:cubicBezTo>
                  <a:pt x="3631167" y="2561335"/>
                  <a:pt x="3604505" y="2561133"/>
                  <a:pt x="3578766" y="2565737"/>
                </a:cubicBezTo>
                <a:cubicBezTo>
                  <a:pt x="3549905" y="2570885"/>
                  <a:pt x="3541789" y="2580831"/>
                  <a:pt x="3568277" y="2607860"/>
                </a:cubicBezTo>
                <a:cubicBezTo>
                  <a:pt x="3573947" y="2613604"/>
                  <a:pt x="3579116" y="2620026"/>
                  <a:pt x="3582426" y="2627389"/>
                </a:cubicBezTo>
                <a:cubicBezTo>
                  <a:pt x="3584908" y="2633241"/>
                  <a:pt x="3584137" y="2637444"/>
                  <a:pt x="3579783" y="2640448"/>
                </a:cubicBezTo>
                <a:cubicBezTo>
                  <a:pt x="3574731" y="2644136"/>
                  <a:pt x="3571020" y="2639425"/>
                  <a:pt x="3567306" y="2636032"/>
                </a:cubicBezTo>
                <a:cubicBezTo>
                  <a:pt x="3547145" y="2617804"/>
                  <a:pt x="3523490" y="2605630"/>
                  <a:pt x="3500634" y="2592110"/>
                </a:cubicBezTo>
                <a:cubicBezTo>
                  <a:pt x="3467858" y="2572547"/>
                  <a:pt x="3433851" y="2555446"/>
                  <a:pt x="3403606" y="2531402"/>
                </a:cubicBezTo>
                <a:cubicBezTo>
                  <a:pt x="3395879" y="2525286"/>
                  <a:pt x="3385645" y="2530467"/>
                  <a:pt x="3386459" y="2541212"/>
                </a:cubicBezTo>
                <a:cubicBezTo>
                  <a:pt x="3387273" y="2551957"/>
                  <a:pt x="3381893" y="2552138"/>
                  <a:pt x="3373531" y="2549781"/>
                </a:cubicBezTo>
                <a:cubicBezTo>
                  <a:pt x="3363506" y="2547042"/>
                  <a:pt x="3353483" y="2544301"/>
                  <a:pt x="3343594" y="2541117"/>
                </a:cubicBezTo>
                <a:cubicBezTo>
                  <a:pt x="3333273" y="2537727"/>
                  <a:pt x="3327707" y="2529999"/>
                  <a:pt x="3325231" y="2520189"/>
                </a:cubicBezTo>
                <a:cubicBezTo>
                  <a:pt x="3324753" y="2518337"/>
                  <a:pt x="3324389" y="2516261"/>
                  <a:pt x="3324583" y="2514551"/>
                </a:cubicBezTo>
                <a:lnTo>
                  <a:pt x="3326249" y="2512416"/>
                </a:lnTo>
                <a:lnTo>
                  <a:pt x="3328438" y="2511512"/>
                </a:lnTo>
                <a:cubicBezTo>
                  <a:pt x="3330711" y="2510525"/>
                  <a:pt x="3330848" y="2510273"/>
                  <a:pt x="3327270" y="2511108"/>
                </a:cubicBezTo>
                <a:lnTo>
                  <a:pt x="3326249" y="2512416"/>
                </a:lnTo>
                <a:lnTo>
                  <a:pt x="3316791" y="2516325"/>
                </a:lnTo>
                <a:cubicBezTo>
                  <a:pt x="3306861" y="2520533"/>
                  <a:pt x="3294709" y="2526274"/>
                  <a:pt x="3292975" y="2530729"/>
                </a:cubicBezTo>
                <a:cubicBezTo>
                  <a:pt x="3292841" y="2531173"/>
                  <a:pt x="3170365" y="2503638"/>
                  <a:pt x="3131511" y="2484940"/>
                </a:cubicBezTo>
                <a:cubicBezTo>
                  <a:pt x="3107324" y="2473223"/>
                  <a:pt x="2637379" y="2290746"/>
                  <a:pt x="2035108" y="2360263"/>
                </a:cubicBezTo>
                <a:cubicBezTo>
                  <a:pt x="2013854" y="2362737"/>
                  <a:pt x="1993699" y="2364515"/>
                  <a:pt x="1973110" y="2366087"/>
                </a:cubicBezTo>
                <a:cubicBezTo>
                  <a:pt x="1791171" y="2381225"/>
                  <a:pt x="1611926" y="2391655"/>
                  <a:pt x="1537631" y="2404928"/>
                </a:cubicBezTo>
                <a:cubicBezTo>
                  <a:pt x="1479545" y="2415458"/>
                  <a:pt x="1186772" y="2497860"/>
                  <a:pt x="1106889" y="2561884"/>
                </a:cubicBezTo>
                <a:cubicBezTo>
                  <a:pt x="1025247" y="2627507"/>
                  <a:pt x="949769" y="2699517"/>
                  <a:pt x="874723" y="2771733"/>
                </a:cubicBezTo>
                <a:cubicBezTo>
                  <a:pt x="842171" y="2802947"/>
                  <a:pt x="806834" y="2831617"/>
                  <a:pt x="778525" y="2867084"/>
                </a:cubicBezTo>
                <a:cubicBezTo>
                  <a:pt x="750250" y="2902770"/>
                  <a:pt x="723766" y="2939717"/>
                  <a:pt x="692306" y="2972872"/>
                </a:cubicBezTo>
                <a:cubicBezTo>
                  <a:pt x="683327" y="2982407"/>
                  <a:pt x="674447" y="2992599"/>
                  <a:pt x="659535" y="2994640"/>
                </a:cubicBezTo>
                <a:cubicBezTo>
                  <a:pt x="656215" y="2995191"/>
                  <a:pt x="652595" y="2995094"/>
                  <a:pt x="649143" y="2994770"/>
                </a:cubicBezTo>
                <a:cubicBezTo>
                  <a:pt x="645292" y="2994460"/>
                  <a:pt x="641975" y="2992374"/>
                  <a:pt x="640021" y="2988702"/>
                </a:cubicBezTo>
                <a:cubicBezTo>
                  <a:pt x="638001" y="2984592"/>
                  <a:pt x="640032" y="2982105"/>
                  <a:pt x="642491" y="2979825"/>
                </a:cubicBezTo>
                <a:cubicBezTo>
                  <a:pt x="644253" y="2978227"/>
                  <a:pt x="645884" y="2975754"/>
                  <a:pt x="648409" y="2975229"/>
                </a:cubicBezTo>
                <a:cubicBezTo>
                  <a:pt x="664550" y="2972048"/>
                  <a:pt x="668720" y="2958497"/>
                  <a:pt x="674715" y="2946424"/>
                </a:cubicBezTo>
                <a:cubicBezTo>
                  <a:pt x="677345" y="2941278"/>
                  <a:pt x="680340" y="2937221"/>
                  <a:pt x="673079" y="2930211"/>
                </a:cubicBezTo>
                <a:cubicBezTo>
                  <a:pt x="666747" y="2924048"/>
                  <a:pt x="671831" y="2920580"/>
                  <a:pt x="677147" y="2918642"/>
                </a:cubicBezTo>
                <a:cubicBezTo>
                  <a:pt x="684555" y="2915973"/>
                  <a:pt x="693785" y="2916103"/>
                  <a:pt x="701367" y="2907933"/>
                </a:cubicBezTo>
                <a:cubicBezTo>
                  <a:pt x="668396" y="2908384"/>
                  <a:pt x="657574" y="2929633"/>
                  <a:pt x="645525" y="2949385"/>
                </a:cubicBezTo>
                <a:cubicBezTo>
                  <a:pt x="640999" y="2956572"/>
                  <a:pt x="638462" y="2965011"/>
                  <a:pt x="634865" y="2973046"/>
                </a:cubicBezTo>
                <a:cubicBezTo>
                  <a:pt x="630334" y="2982872"/>
                  <a:pt x="623428" y="2983545"/>
                  <a:pt x="613378" y="2975308"/>
                </a:cubicBezTo>
                <a:cubicBezTo>
                  <a:pt x="604459" y="2967915"/>
                  <a:pt x="600773" y="2968698"/>
                  <a:pt x="599760" y="2979285"/>
                </a:cubicBezTo>
                <a:cubicBezTo>
                  <a:pt x="598242" y="2995824"/>
                  <a:pt x="590819" y="3007726"/>
                  <a:pt x="576167" y="3014154"/>
                </a:cubicBezTo>
                <a:cubicBezTo>
                  <a:pt x="574571" y="3014867"/>
                  <a:pt x="572836" y="3015970"/>
                  <a:pt x="571021" y="3016388"/>
                </a:cubicBezTo>
                <a:cubicBezTo>
                  <a:pt x="569207" y="3016806"/>
                  <a:pt x="567316" y="3016541"/>
                  <a:pt x="565409" y="3014516"/>
                </a:cubicBezTo>
                <a:cubicBezTo>
                  <a:pt x="562095" y="3011110"/>
                  <a:pt x="563860" y="3006874"/>
                  <a:pt x="565393" y="3003744"/>
                </a:cubicBezTo>
                <a:cubicBezTo>
                  <a:pt x="568156" y="2998155"/>
                  <a:pt x="570555" y="2992799"/>
                  <a:pt x="570963" y="2986190"/>
                </a:cubicBezTo>
                <a:cubicBezTo>
                  <a:pt x="571302" y="2981782"/>
                  <a:pt x="571576" y="2976935"/>
                  <a:pt x="568291" y="2973749"/>
                </a:cubicBezTo>
                <a:cubicBezTo>
                  <a:pt x="554633" y="2960138"/>
                  <a:pt x="562013" y="2953295"/>
                  <a:pt x="570857" y="2945523"/>
                </a:cubicBezTo>
                <a:cubicBezTo>
                  <a:pt x="583092" y="2934997"/>
                  <a:pt x="586235" y="2919944"/>
                  <a:pt x="580385" y="2902333"/>
                </a:cubicBezTo>
                <a:cubicBezTo>
                  <a:pt x="578104" y="2895155"/>
                  <a:pt x="578244" y="2890753"/>
                  <a:pt x="586446" y="2890697"/>
                </a:cubicBezTo>
                <a:cubicBezTo>
                  <a:pt x="589633" y="2890590"/>
                  <a:pt x="590068" y="2888156"/>
                  <a:pt x="590869" y="2885492"/>
                </a:cubicBezTo>
                <a:cubicBezTo>
                  <a:pt x="607065" y="2822732"/>
                  <a:pt x="635769" y="2767245"/>
                  <a:pt x="671505" y="2715918"/>
                </a:cubicBezTo>
                <a:cubicBezTo>
                  <a:pt x="700488" y="2674272"/>
                  <a:pt x="733647" y="2636443"/>
                  <a:pt x="768364" y="2599659"/>
                </a:cubicBezTo>
                <a:cubicBezTo>
                  <a:pt x="769396" y="2598526"/>
                  <a:pt x="770394" y="2597174"/>
                  <a:pt x="770662" y="2594966"/>
                </a:cubicBezTo>
                <a:cubicBezTo>
                  <a:pt x="752395" y="2599977"/>
                  <a:pt x="737406" y="2609496"/>
                  <a:pt x="723178" y="2620087"/>
                </a:cubicBezTo>
                <a:cubicBezTo>
                  <a:pt x="685352" y="2648180"/>
                  <a:pt x="655283" y="2683928"/>
                  <a:pt x="624718" y="2719032"/>
                </a:cubicBezTo>
                <a:cubicBezTo>
                  <a:pt x="606125" y="2740543"/>
                  <a:pt x="586838" y="2761417"/>
                  <a:pt x="565691" y="2780595"/>
                </a:cubicBezTo>
                <a:cubicBezTo>
                  <a:pt x="562167" y="2783793"/>
                  <a:pt x="559969" y="2787824"/>
                  <a:pt x="557772" y="2791854"/>
                </a:cubicBezTo>
                <a:cubicBezTo>
                  <a:pt x="556507" y="2794096"/>
                  <a:pt x="554811" y="2796131"/>
                  <a:pt x="551492" y="2795363"/>
                </a:cubicBezTo>
                <a:cubicBezTo>
                  <a:pt x="547342" y="2794404"/>
                  <a:pt x="546451" y="2791136"/>
                  <a:pt x="545559" y="2787869"/>
                </a:cubicBezTo>
                <a:cubicBezTo>
                  <a:pt x="542787" y="2777410"/>
                  <a:pt x="543964" y="2767917"/>
                  <a:pt x="547595" y="2758781"/>
                </a:cubicBezTo>
                <a:cubicBezTo>
                  <a:pt x="557093" y="2735378"/>
                  <a:pt x="573555" y="2717017"/>
                  <a:pt x="590748" y="2699510"/>
                </a:cubicBezTo>
                <a:cubicBezTo>
                  <a:pt x="612992" y="2676997"/>
                  <a:pt x="634311" y="2653636"/>
                  <a:pt x="653108" y="2628162"/>
                </a:cubicBezTo>
                <a:cubicBezTo>
                  <a:pt x="654440" y="2626358"/>
                  <a:pt x="657263" y="2625163"/>
                  <a:pt x="655511" y="2620166"/>
                </a:cubicBezTo>
                <a:cubicBezTo>
                  <a:pt x="643109" y="2632235"/>
                  <a:pt x="631470" y="2644059"/>
                  <a:pt x="619567" y="2655451"/>
                </a:cubicBezTo>
                <a:cubicBezTo>
                  <a:pt x="607862" y="2666838"/>
                  <a:pt x="595958" y="2678231"/>
                  <a:pt x="584221" y="2689397"/>
                </a:cubicBezTo>
                <a:cubicBezTo>
                  <a:pt x="581428" y="2692130"/>
                  <a:pt x="578601" y="2695962"/>
                  <a:pt x="573525" y="2692836"/>
                </a:cubicBezTo>
                <a:cubicBezTo>
                  <a:pt x="568251" y="2689716"/>
                  <a:pt x="568025" y="2684227"/>
                  <a:pt x="568565" y="2679812"/>
                </a:cubicBezTo>
                <a:cubicBezTo>
                  <a:pt x="570409" y="2666779"/>
                  <a:pt x="575275" y="2655184"/>
                  <a:pt x="582528" y="2644828"/>
                </a:cubicBezTo>
                <a:cubicBezTo>
                  <a:pt x="607414" y="2610573"/>
                  <a:pt x="637574" y="2580760"/>
                  <a:pt x="664982" y="2548619"/>
                </a:cubicBezTo>
                <a:cubicBezTo>
                  <a:pt x="679782" y="2531193"/>
                  <a:pt x="693024" y="2512721"/>
                  <a:pt x="705371" y="2493619"/>
                </a:cubicBezTo>
                <a:cubicBezTo>
                  <a:pt x="708133" y="2489348"/>
                  <a:pt x="707342" y="2485418"/>
                  <a:pt x="705622" y="2480639"/>
                </a:cubicBezTo>
                <a:cubicBezTo>
                  <a:pt x="698713" y="2461306"/>
                  <a:pt x="703902" y="2454535"/>
                  <a:pt x="724383" y="2457584"/>
                </a:cubicBezTo>
                <a:cubicBezTo>
                  <a:pt x="730724" y="2458470"/>
                  <a:pt x="734743" y="2457235"/>
                  <a:pt x="737838" y="2452515"/>
                </a:cubicBezTo>
                <a:cubicBezTo>
                  <a:pt x="775112" y="2394101"/>
                  <a:pt x="822101" y="2344375"/>
                  <a:pt x="874861" y="2299729"/>
                </a:cubicBezTo>
                <a:cubicBezTo>
                  <a:pt x="896371" y="2281638"/>
                  <a:pt x="918809" y="2264394"/>
                  <a:pt x="941809" y="2248231"/>
                </a:cubicBezTo>
                <a:cubicBezTo>
                  <a:pt x="941643" y="2247139"/>
                  <a:pt x="941447" y="2245826"/>
                  <a:pt x="941283" y="2244731"/>
                </a:cubicBezTo>
                <a:cubicBezTo>
                  <a:pt x="940852" y="2243208"/>
                  <a:pt x="940522" y="2242339"/>
                  <a:pt x="940126" y="2241033"/>
                </a:cubicBezTo>
                <a:cubicBezTo>
                  <a:pt x="908015" y="2265857"/>
                  <a:pt x="876401" y="2291324"/>
                  <a:pt x="845781" y="2318075"/>
                </a:cubicBezTo>
                <a:cubicBezTo>
                  <a:pt x="762766" y="2390560"/>
                  <a:pt x="684690" y="2467934"/>
                  <a:pt x="604957" y="2543605"/>
                </a:cubicBezTo>
                <a:cubicBezTo>
                  <a:pt x="578159" y="2569129"/>
                  <a:pt x="558754" y="2601220"/>
                  <a:pt x="535403" y="2629705"/>
                </a:cubicBezTo>
                <a:cubicBezTo>
                  <a:pt x="519836" y="2648696"/>
                  <a:pt x="505196" y="2668534"/>
                  <a:pt x="486148" y="2684344"/>
                </a:cubicBezTo>
                <a:cubicBezTo>
                  <a:pt x="478302" y="2690765"/>
                  <a:pt x="469961" y="2696542"/>
                  <a:pt x="457975" y="2695406"/>
                </a:cubicBezTo>
                <a:cubicBezTo>
                  <a:pt x="453294" y="2694905"/>
                  <a:pt x="447917" y="2693766"/>
                  <a:pt x="445469" y="2688133"/>
                </a:cubicBezTo>
                <a:cubicBezTo>
                  <a:pt x="443219" y="2682493"/>
                  <a:pt x="447008" y="2679727"/>
                  <a:pt x="450432" y="2677194"/>
                </a:cubicBezTo>
                <a:cubicBezTo>
                  <a:pt x="451331" y="2676503"/>
                  <a:pt x="452194" y="2675595"/>
                  <a:pt x="453190" y="2675561"/>
                </a:cubicBezTo>
                <a:cubicBezTo>
                  <a:pt x="471920" y="2673612"/>
                  <a:pt x="473804" y="2656840"/>
                  <a:pt x="480962" y="2644508"/>
                </a:cubicBezTo>
                <a:cubicBezTo>
                  <a:pt x="483192" y="2640695"/>
                  <a:pt x="482831" y="2636970"/>
                  <a:pt x="479185" y="2632697"/>
                </a:cubicBezTo>
                <a:cubicBezTo>
                  <a:pt x="472623" y="2625005"/>
                  <a:pt x="475882" y="2621377"/>
                  <a:pt x="482726" y="2618948"/>
                </a:cubicBezTo>
                <a:cubicBezTo>
                  <a:pt x="489569" y="2616519"/>
                  <a:pt x="497240" y="2615602"/>
                  <a:pt x="504254" y="2610308"/>
                </a:cubicBezTo>
                <a:cubicBezTo>
                  <a:pt x="491278" y="2606569"/>
                  <a:pt x="483368" y="2611231"/>
                  <a:pt x="476220" y="2616968"/>
                </a:cubicBezTo>
                <a:cubicBezTo>
                  <a:pt x="460100" y="2629602"/>
                  <a:pt x="451207" y="2647709"/>
                  <a:pt x="442978" y="2666232"/>
                </a:cubicBezTo>
                <a:cubicBezTo>
                  <a:pt x="441313" y="2669807"/>
                  <a:pt x="440111" y="2673803"/>
                  <a:pt x="437550" y="2676747"/>
                </a:cubicBezTo>
                <a:cubicBezTo>
                  <a:pt x="432827" y="2682623"/>
                  <a:pt x="426948" y="2683480"/>
                  <a:pt x="419122" y="2676709"/>
                </a:cubicBezTo>
                <a:cubicBezTo>
                  <a:pt x="408777" y="2667823"/>
                  <a:pt x="405688" y="2668587"/>
                  <a:pt x="404475" y="2680499"/>
                </a:cubicBezTo>
                <a:cubicBezTo>
                  <a:pt x="402890" y="2696600"/>
                  <a:pt x="395601" y="2708058"/>
                  <a:pt x="381149" y="2714480"/>
                </a:cubicBezTo>
                <a:cubicBezTo>
                  <a:pt x="378159" y="2715901"/>
                  <a:pt x="375034" y="2717764"/>
                  <a:pt x="371220" y="2715035"/>
                </a:cubicBezTo>
                <a:cubicBezTo>
                  <a:pt x="367142" y="2711874"/>
                  <a:pt x="369039" y="2708513"/>
                  <a:pt x="369974" y="2705403"/>
                </a:cubicBezTo>
                <a:cubicBezTo>
                  <a:pt x="371242" y="2700523"/>
                  <a:pt x="372909" y="2695631"/>
                  <a:pt x="373946" y="2690540"/>
                </a:cubicBezTo>
                <a:cubicBezTo>
                  <a:pt x="375918" y="2682339"/>
                  <a:pt x="375233" y="2673789"/>
                  <a:pt x="368072" y="2666116"/>
                </a:cubicBezTo>
                <a:cubicBezTo>
                  <a:pt x="362834" y="2660576"/>
                  <a:pt x="362674" y="2656845"/>
                  <a:pt x="367860" y="2652712"/>
                </a:cubicBezTo>
                <a:cubicBezTo>
                  <a:pt x="384547" y="2639840"/>
                  <a:pt x="393902" y="2623477"/>
                  <a:pt x="383778" y="2598755"/>
                </a:cubicBezTo>
                <a:cubicBezTo>
                  <a:pt x="382256" y="2595289"/>
                  <a:pt x="382925" y="2591749"/>
                  <a:pt x="386744" y="2591840"/>
                </a:cubicBezTo>
                <a:cubicBezTo>
                  <a:pt x="395210" y="2592215"/>
                  <a:pt x="395749" y="2586481"/>
                  <a:pt x="397253" y="2580494"/>
                </a:cubicBezTo>
                <a:cubicBezTo>
                  <a:pt x="412046" y="2523057"/>
                  <a:pt x="438285" y="2472490"/>
                  <a:pt x="470165" y="2424811"/>
                </a:cubicBezTo>
                <a:cubicBezTo>
                  <a:pt x="501712" y="2377583"/>
                  <a:pt x="538764" y="2335006"/>
                  <a:pt x="578866" y="2294084"/>
                </a:cubicBezTo>
                <a:cubicBezTo>
                  <a:pt x="566113" y="2295833"/>
                  <a:pt x="550595" y="2304489"/>
                  <a:pt x="535873" y="2314437"/>
                </a:cubicBezTo>
                <a:cubicBezTo>
                  <a:pt x="497018" y="2341027"/>
                  <a:pt x="467083" y="2376330"/>
                  <a:pt x="436452" y="2410996"/>
                </a:cubicBezTo>
                <a:cubicBezTo>
                  <a:pt x="415066" y="2435240"/>
                  <a:pt x="394377" y="2460118"/>
                  <a:pt x="369509" y="2481181"/>
                </a:cubicBezTo>
                <a:cubicBezTo>
                  <a:pt x="366652" y="2483475"/>
                  <a:pt x="364887" y="2486392"/>
                  <a:pt x="363620" y="2489953"/>
                </a:cubicBezTo>
                <a:cubicBezTo>
                  <a:pt x="362487" y="2493069"/>
                  <a:pt x="360523" y="2495993"/>
                  <a:pt x="356142" y="2494821"/>
                </a:cubicBezTo>
                <a:cubicBezTo>
                  <a:pt x="351729" y="2493432"/>
                  <a:pt x="350738" y="2489508"/>
                  <a:pt x="350212" y="2486008"/>
                </a:cubicBezTo>
                <a:cubicBezTo>
                  <a:pt x="348837" y="2472863"/>
                  <a:pt x="350449" y="2460938"/>
                  <a:pt x="356242" y="2450191"/>
                </a:cubicBezTo>
                <a:cubicBezTo>
                  <a:pt x="367430" y="2428709"/>
                  <a:pt x="384090" y="2411660"/>
                  <a:pt x="400751" y="2394611"/>
                </a:cubicBezTo>
                <a:cubicBezTo>
                  <a:pt x="423861" y="2371190"/>
                  <a:pt x="444684" y="2345867"/>
                  <a:pt x="462688" y="2317780"/>
                </a:cubicBezTo>
                <a:cubicBezTo>
                  <a:pt x="448755" y="2331659"/>
                  <a:pt x="434856" y="2345758"/>
                  <a:pt x="420724" y="2359644"/>
                </a:cubicBezTo>
                <a:cubicBezTo>
                  <a:pt x="410083" y="2370115"/>
                  <a:pt x="398979" y="2380161"/>
                  <a:pt x="388106" y="2390420"/>
                </a:cubicBezTo>
                <a:cubicBezTo>
                  <a:pt x="385478" y="2392927"/>
                  <a:pt x="382686" y="2395658"/>
                  <a:pt x="378009" y="2392519"/>
                </a:cubicBezTo>
                <a:cubicBezTo>
                  <a:pt x="373796" y="2389802"/>
                  <a:pt x="373769" y="2385626"/>
                  <a:pt x="373974" y="2381662"/>
                </a:cubicBezTo>
                <a:cubicBezTo>
                  <a:pt x="374628" y="2366031"/>
                  <a:pt x="381123" y="2353282"/>
                  <a:pt x="389805" y="2341778"/>
                </a:cubicBezTo>
                <a:cubicBezTo>
                  <a:pt x="400350" y="2328013"/>
                  <a:pt x="411593" y="2314884"/>
                  <a:pt x="423234" y="2301741"/>
                </a:cubicBezTo>
                <a:cubicBezTo>
                  <a:pt x="409216" y="2305730"/>
                  <a:pt x="395199" y="2309720"/>
                  <a:pt x="381082" y="2313053"/>
                </a:cubicBezTo>
                <a:cubicBezTo>
                  <a:pt x="383843" y="2287458"/>
                  <a:pt x="398428" y="2281911"/>
                  <a:pt x="411582" y="2277511"/>
                </a:cubicBezTo>
                <a:cubicBezTo>
                  <a:pt x="429354" y="2271856"/>
                  <a:pt x="446132" y="2264916"/>
                  <a:pt x="462580" y="2257108"/>
                </a:cubicBezTo>
                <a:cubicBezTo>
                  <a:pt x="468866" y="2249642"/>
                  <a:pt x="475185" y="2242393"/>
                  <a:pt x="481239" y="2234715"/>
                </a:cubicBezTo>
                <a:cubicBezTo>
                  <a:pt x="487461" y="2226811"/>
                  <a:pt x="493282" y="2218921"/>
                  <a:pt x="499039" y="2210593"/>
                </a:cubicBezTo>
                <a:cubicBezTo>
                  <a:pt x="503132" y="2204520"/>
                  <a:pt x="508352" y="2199289"/>
                  <a:pt x="501062" y="2189421"/>
                </a:cubicBezTo>
                <a:cubicBezTo>
                  <a:pt x="497782" y="2184915"/>
                  <a:pt x="510968" y="2159409"/>
                  <a:pt x="516118" y="2157697"/>
                </a:cubicBezTo>
                <a:cubicBezTo>
                  <a:pt x="516881" y="2157451"/>
                  <a:pt x="517646" y="2157204"/>
                  <a:pt x="518242" y="2157185"/>
                </a:cubicBezTo>
                <a:cubicBezTo>
                  <a:pt x="529930" y="2157672"/>
                  <a:pt x="531402" y="2150147"/>
                  <a:pt x="530188" y="2140735"/>
                </a:cubicBezTo>
                <a:cubicBezTo>
                  <a:pt x="529006" y="2131541"/>
                  <a:pt x="525303" y="2120234"/>
                  <a:pt x="541733" y="2124298"/>
                </a:cubicBezTo>
                <a:cubicBezTo>
                  <a:pt x="543592" y="2124675"/>
                  <a:pt x="543794" y="2123349"/>
                  <a:pt x="544359" y="2121791"/>
                </a:cubicBezTo>
                <a:cubicBezTo>
                  <a:pt x="555609" y="2082061"/>
                  <a:pt x="579960" y="2050904"/>
                  <a:pt x="603912" y="2019759"/>
                </a:cubicBezTo>
                <a:cubicBezTo>
                  <a:pt x="605275" y="2018174"/>
                  <a:pt x="606639" y="2016590"/>
                  <a:pt x="608002" y="2015005"/>
                </a:cubicBezTo>
                <a:cubicBezTo>
                  <a:pt x="579269" y="2023667"/>
                  <a:pt x="482131" y="2036829"/>
                  <a:pt x="452750" y="2034520"/>
                </a:cubicBezTo>
                <a:cubicBezTo>
                  <a:pt x="426623" y="2032542"/>
                  <a:pt x="288554" y="2085114"/>
                  <a:pt x="262712" y="2114344"/>
                </a:cubicBezTo>
                <a:cubicBezTo>
                  <a:pt x="255207" y="2092393"/>
                  <a:pt x="262857" y="2083341"/>
                  <a:pt x="268517" y="2073038"/>
                </a:cubicBezTo>
                <a:cubicBezTo>
                  <a:pt x="276540" y="2058478"/>
                  <a:pt x="276622" y="2048362"/>
                  <a:pt x="255787" y="2037632"/>
                </a:cubicBezTo>
                <a:cubicBezTo>
                  <a:pt x="196133" y="2007104"/>
                  <a:pt x="196566" y="2005990"/>
                  <a:pt x="241359" y="1960295"/>
                </a:cubicBezTo>
                <a:cubicBezTo>
                  <a:pt x="243454" y="1958245"/>
                  <a:pt x="241306" y="1951943"/>
                  <a:pt x="241245" y="1947547"/>
                </a:cubicBezTo>
                <a:cubicBezTo>
                  <a:pt x="226911" y="1941435"/>
                  <a:pt x="213736" y="1959026"/>
                  <a:pt x="195038" y="1941188"/>
                </a:cubicBezTo>
                <a:cubicBezTo>
                  <a:pt x="251639" y="1858163"/>
                  <a:pt x="344693" y="1777865"/>
                  <a:pt x="430417" y="1714084"/>
                </a:cubicBezTo>
                <a:cubicBezTo>
                  <a:pt x="350723" y="1696761"/>
                  <a:pt x="315222" y="1768305"/>
                  <a:pt x="257493" y="1761235"/>
                </a:cubicBezTo>
                <a:cubicBezTo>
                  <a:pt x="226114" y="1740308"/>
                  <a:pt x="304464" y="1702056"/>
                  <a:pt x="223028" y="1694464"/>
                </a:cubicBezTo>
                <a:cubicBezTo>
                  <a:pt x="254800" y="1674048"/>
                  <a:pt x="277673" y="1654373"/>
                  <a:pt x="298261" y="1631477"/>
                </a:cubicBezTo>
                <a:cubicBezTo>
                  <a:pt x="334745" y="1590456"/>
                  <a:pt x="339167" y="1563927"/>
                  <a:pt x="311654" y="1511432"/>
                </a:cubicBezTo>
                <a:cubicBezTo>
                  <a:pt x="293444" y="1476870"/>
                  <a:pt x="269884" y="1445346"/>
                  <a:pt x="280139" y="1403011"/>
                </a:cubicBezTo>
                <a:cubicBezTo>
                  <a:pt x="287189" y="1373975"/>
                  <a:pt x="279979" y="1355311"/>
                  <a:pt x="238885" y="1369665"/>
                </a:cubicBezTo>
                <a:cubicBezTo>
                  <a:pt x="194536" y="1385007"/>
                  <a:pt x="173125" y="1359788"/>
                  <a:pt x="177350" y="1309302"/>
                </a:cubicBezTo>
                <a:cubicBezTo>
                  <a:pt x="180088" y="1276893"/>
                  <a:pt x="170607" y="1267099"/>
                  <a:pt x="139289" y="1271891"/>
                </a:cubicBezTo>
                <a:cubicBezTo>
                  <a:pt x="104651" y="1277233"/>
                  <a:pt x="74337" y="1299360"/>
                  <a:pt x="29194" y="1290765"/>
                </a:cubicBezTo>
                <a:cubicBezTo>
                  <a:pt x="55247" y="1230971"/>
                  <a:pt x="132258" y="1245087"/>
                  <a:pt x="164517" y="1187942"/>
                </a:cubicBezTo>
                <a:cubicBezTo>
                  <a:pt x="116070" y="1189353"/>
                  <a:pt x="79047" y="1190819"/>
                  <a:pt x="45028" y="1204275"/>
                </a:cubicBezTo>
                <a:cubicBezTo>
                  <a:pt x="30841" y="1209809"/>
                  <a:pt x="15262" y="1215389"/>
                  <a:pt x="4362" y="1198829"/>
                </a:cubicBezTo>
                <a:cubicBezTo>
                  <a:pt x="-8656" y="1178822"/>
                  <a:pt x="10514" y="1170482"/>
                  <a:pt x="22109" y="1166354"/>
                </a:cubicBezTo>
                <a:cubicBezTo>
                  <a:pt x="54829" y="1154920"/>
                  <a:pt x="77478" y="1129756"/>
                  <a:pt x="103108" y="1109767"/>
                </a:cubicBezTo>
                <a:cubicBezTo>
                  <a:pt x="159186" y="1065890"/>
                  <a:pt x="222492" y="1028804"/>
                  <a:pt x="264964" y="958344"/>
                </a:cubicBezTo>
                <a:cubicBezTo>
                  <a:pt x="201251" y="978075"/>
                  <a:pt x="157792" y="1020649"/>
                  <a:pt x="97282" y="1031040"/>
                </a:cubicBezTo>
                <a:cubicBezTo>
                  <a:pt x="141438" y="966459"/>
                  <a:pt x="204023" y="923242"/>
                  <a:pt x="262299" y="875335"/>
                </a:cubicBezTo>
                <a:cubicBezTo>
                  <a:pt x="278887" y="861805"/>
                  <a:pt x="296498" y="852418"/>
                  <a:pt x="296474" y="824279"/>
                </a:cubicBezTo>
                <a:cubicBezTo>
                  <a:pt x="296489" y="769759"/>
                  <a:pt x="313822" y="723888"/>
                  <a:pt x="362237" y="698295"/>
                </a:cubicBezTo>
                <a:cubicBezTo>
                  <a:pt x="362603" y="698064"/>
                  <a:pt x="358596" y="690065"/>
                  <a:pt x="355949" y="684438"/>
                </a:cubicBezTo>
                <a:cubicBezTo>
                  <a:pt x="324009" y="683754"/>
                  <a:pt x="303939" y="716746"/>
                  <a:pt x="261719" y="707615"/>
                </a:cubicBezTo>
                <a:cubicBezTo>
                  <a:pt x="293826" y="662786"/>
                  <a:pt x="320414" y="622540"/>
                  <a:pt x="372278" y="599908"/>
                </a:cubicBezTo>
                <a:cubicBezTo>
                  <a:pt x="413808" y="581802"/>
                  <a:pt x="466783" y="570566"/>
                  <a:pt x="490605" y="515904"/>
                </a:cubicBezTo>
                <a:cubicBezTo>
                  <a:pt x="451972" y="506653"/>
                  <a:pt x="426252" y="520708"/>
                  <a:pt x="399971" y="531045"/>
                </a:cubicBezTo>
                <a:cubicBezTo>
                  <a:pt x="359508" y="546918"/>
                  <a:pt x="320136" y="564730"/>
                  <a:pt x="279703" y="580821"/>
                </a:cubicBezTo>
                <a:cubicBezTo>
                  <a:pt x="264388" y="586832"/>
                  <a:pt x="247282" y="591585"/>
                  <a:pt x="232911" y="565248"/>
                </a:cubicBezTo>
                <a:cubicBezTo>
                  <a:pt x="286047" y="557744"/>
                  <a:pt x="313129" y="520779"/>
                  <a:pt x="341934" y="485953"/>
                </a:cubicBezTo>
                <a:cubicBezTo>
                  <a:pt x="358200" y="466279"/>
                  <a:pt x="369926" y="440383"/>
                  <a:pt x="405640" y="448854"/>
                </a:cubicBezTo>
                <a:cubicBezTo>
                  <a:pt x="424525" y="453275"/>
                  <a:pt x="433943" y="438668"/>
                  <a:pt x="429321" y="421236"/>
                </a:cubicBezTo>
                <a:cubicBezTo>
                  <a:pt x="413276" y="359781"/>
                  <a:pt x="452058" y="336712"/>
                  <a:pt x="493913" y="323432"/>
                </a:cubicBezTo>
                <a:cubicBezTo>
                  <a:pt x="573005" y="298125"/>
                  <a:pt x="633817" y="243096"/>
                  <a:pt x="709765" y="211522"/>
                </a:cubicBezTo>
                <a:cubicBezTo>
                  <a:pt x="783652" y="180894"/>
                  <a:pt x="1350249" y="31238"/>
                  <a:pt x="1496734" y="13336"/>
                </a:cubicBezTo>
                <a:cubicBezTo>
                  <a:pt x="1552759" y="6490"/>
                  <a:pt x="1608201" y="2420"/>
                  <a:pt x="1662913" y="80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887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r="1001"/>
          <a:stretch/>
        </p:blipFill>
        <p:spPr>
          <a:xfrm>
            <a:off x="1524021" y="-22"/>
            <a:ext cx="9143977" cy="6858022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6600" y="643467"/>
            <a:ext cx="4089397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b="1">
                <a:solidFill>
                  <a:srgbClr val="FFFFFF"/>
                </a:solidFill>
              </a:rPr>
              <a:t>Petar Krešimir IV.- 11.st.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006600" y="4551037"/>
            <a:ext cx="4087109" cy="1578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FFFFFF"/>
                </a:solidFill>
              </a:rPr>
              <a:t>U DOBA PETRA KREŠIMIRA HRVATSKA JE BILA NAJVEĆA U SVOJOJ POVIJESTI)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050"/>
          <p:cNvPicPr>
            <a:picLocks noChangeAspect="1" noChangeArrowheads="1"/>
          </p:cNvPicPr>
          <p:nvPr/>
        </p:nvPicPr>
        <p:blipFill>
          <a:blip r:embed="rId2" cstate="print"/>
          <a:srcRect t="23622" r="-1" b="14438"/>
          <a:stretch/>
        </p:blipFill>
        <p:spPr bwMode="auto">
          <a:xfrm>
            <a:off x="1524020" y="10"/>
            <a:ext cx="7252212" cy="6857990"/>
          </a:xfrm>
          <a:prstGeom prst="rect">
            <a:avLst/>
          </a:prstGeom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172707" y="2434201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/>
              <a:t>Prikaz hrvatskog vladara na reljefu iz splitske krstionice.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5520" y="260648"/>
            <a:ext cx="3240360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Dmitar Zvonimir</a:t>
            </a:r>
          </a:p>
        </p:txBody>
      </p:sp>
      <p:pic>
        <p:nvPicPr>
          <p:cNvPr id="41986" name="Picture 2" descr="Slikovni rezultat za dmitar Zvonim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1340768"/>
            <a:ext cx="7344816" cy="514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Slikovni rezultat za dmitar Zvonim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5" y="188640"/>
            <a:ext cx="4275559" cy="6436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Slikovni rezultat za šuplja crkva"/>
          <p:cNvPicPr>
            <a:picLocks noChangeAspect="1" noChangeArrowheads="1"/>
          </p:cNvPicPr>
          <p:nvPr/>
        </p:nvPicPr>
        <p:blipFill>
          <a:blip r:embed="rId2" cstate="print"/>
          <a:srcRect l="20012" r="26637" b="-1"/>
          <a:stretch/>
        </p:blipFill>
        <p:spPr bwMode="auto">
          <a:xfrm>
            <a:off x="1667314" y="171716"/>
            <a:ext cx="4359898" cy="6129087"/>
          </a:xfrm>
          <a:prstGeom prst="rect">
            <a:avLst/>
          </a:prstGeom>
        </p:spPr>
      </p:pic>
      <p:pic>
        <p:nvPicPr>
          <p:cNvPr id="40962" name="Picture 2" descr="Povezana slika"/>
          <p:cNvPicPr>
            <a:picLocks noChangeAspect="1" noChangeArrowheads="1"/>
          </p:cNvPicPr>
          <p:nvPr/>
        </p:nvPicPr>
        <p:blipFill>
          <a:blip r:embed="rId3" cstate="print"/>
          <a:srcRect l="1330" r="4993" b="1"/>
          <a:stretch/>
        </p:blipFill>
        <p:spPr bwMode="auto">
          <a:xfrm>
            <a:off x="6171696" y="171716"/>
            <a:ext cx="4352990" cy="3171422"/>
          </a:xfrm>
          <a:prstGeom prst="rect">
            <a:avLst/>
          </a:prstGeom>
        </p:spPr>
      </p:pic>
      <p:pic>
        <p:nvPicPr>
          <p:cNvPr id="3" name="Picture 4" descr="SVETI PETAR I MOJSIJE"/>
          <p:cNvPicPr>
            <a:picLocks noChangeAspect="1" noChangeArrowheads="1"/>
          </p:cNvPicPr>
          <p:nvPr/>
        </p:nvPicPr>
        <p:blipFill>
          <a:blip r:embed="rId4" cstate="print"/>
          <a:srcRect l="19485" r="12753" b="-1"/>
          <a:stretch/>
        </p:blipFill>
        <p:spPr bwMode="auto">
          <a:xfrm>
            <a:off x="6171696" y="3514856"/>
            <a:ext cx="4339790" cy="2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13-c"/>
          <p:cNvPicPr>
            <a:picLocks noChangeAspect="1" noChangeArrowheads="1"/>
          </p:cNvPicPr>
          <p:nvPr/>
        </p:nvPicPr>
        <p:blipFill>
          <a:blip r:embed="rId2" cstate="print"/>
          <a:srcRect l="14909" r="10273" b="-1"/>
          <a:stretch/>
        </p:blipFill>
        <p:spPr bwMode="auto">
          <a:xfrm>
            <a:off x="1524020" y="10"/>
            <a:ext cx="7252212" cy="6857990"/>
          </a:xfrm>
          <a:prstGeom prst="rect">
            <a:avLst/>
          </a:prstGeom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7172707" y="2434201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/>
              <a:t>Prema legendi Zvonimira su ubili sami Hrvati na saboru u Kosovu polju kod Knina na mjestu </a:t>
            </a:r>
            <a:r>
              <a:rPr lang="en-US" sz="1700" i="1"/>
              <a:t>“pet crkava”.</a:t>
            </a:r>
            <a:endParaRPr lang="en-US" sz="1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likovni rezultat za dmitar Zvonimi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71684" y="1410077"/>
            <a:ext cx="7248635" cy="3859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5520" y="260648"/>
            <a:ext cx="3240360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Petar Snačić</a:t>
            </a:r>
          </a:p>
        </p:txBody>
      </p:sp>
      <p:pic>
        <p:nvPicPr>
          <p:cNvPr id="46082" name="Picture 2" descr="Slikovni rezultat za petar sva&amp;ccaron;i&amp;cacute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484784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168" y="548680"/>
            <a:ext cx="2618606" cy="350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DBED45-9B25-2A38-8971-EDE8E96F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03" t="42778" r="38125" b="17778"/>
          <a:stretch/>
        </p:blipFill>
        <p:spPr>
          <a:xfrm>
            <a:off x="2305050" y="148061"/>
            <a:ext cx="7000875" cy="65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9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likovni rezultat za petar sva&amp;ccaron;i&amp;cacute;"/>
          <p:cNvPicPr>
            <a:picLocks noChangeAspect="1" noChangeArrowheads="1"/>
          </p:cNvPicPr>
          <p:nvPr/>
        </p:nvPicPr>
        <p:blipFill>
          <a:blip r:embed="rId2" cstate="print"/>
          <a:srcRect t="18"/>
          <a:stretch/>
        </p:blipFill>
        <p:spPr bwMode="auto">
          <a:xfrm>
            <a:off x="1524020" y="1282"/>
            <a:ext cx="9143980" cy="6856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5520" y="260648"/>
            <a:ext cx="4032448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Pacta conventa – 1102.g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919536" y="1556793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hr-HR" dirty="0">
                <a:hlinkClick r:id="rId2" tooltip="Kačići"/>
              </a:rPr>
              <a:t>Kačići</a:t>
            </a:r>
            <a:endParaRPr lang="hr-HR" dirty="0"/>
          </a:p>
          <a:p>
            <a:r>
              <a:rPr lang="hr-HR" dirty="0">
                <a:hlinkClick r:id="rId3" tooltip="Gusići"/>
              </a:rPr>
              <a:t>Gusići</a:t>
            </a:r>
            <a:endParaRPr lang="hr-HR" dirty="0"/>
          </a:p>
          <a:p>
            <a:r>
              <a:rPr lang="hr-HR" dirty="0">
                <a:hlinkClick r:id="rId4" tooltip="Čudomirići"/>
              </a:rPr>
              <a:t>Čudomirići</a:t>
            </a:r>
            <a:endParaRPr lang="hr-HR" dirty="0"/>
          </a:p>
          <a:p>
            <a:r>
              <a:rPr lang="hr-HR" dirty="0">
                <a:hlinkClick r:id="rId5" tooltip="Šubići"/>
              </a:rPr>
              <a:t>Šubići</a:t>
            </a:r>
            <a:endParaRPr lang="hr-HR" dirty="0"/>
          </a:p>
          <a:p>
            <a:r>
              <a:rPr lang="hr-HR" dirty="0">
                <a:hlinkClick r:id="rId6" tooltip="Kukari"/>
              </a:rPr>
              <a:t>Kukari</a:t>
            </a:r>
            <a:endParaRPr lang="hr-HR" dirty="0"/>
          </a:p>
          <a:p>
            <a:r>
              <a:rPr lang="hr-HR" dirty="0">
                <a:hlinkClick r:id="rId7" tooltip="Lapčani"/>
              </a:rPr>
              <a:t>Lapčani</a:t>
            </a:r>
            <a:r>
              <a:rPr lang="hr-HR" dirty="0"/>
              <a:t> i </a:t>
            </a:r>
            <a:r>
              <a:rPr lang="hr-HR" dirty="0">
                <a:hlinkClick r:id="rId8" tooltip="Karinjani"/>
              </a:rPr>
              <a:t>Karinjani</a:t>
            </a:r>
            <a:endParaRPr lang="hr-HR" dirty="0"/>
          </a:p>
          <a:p>
            <a:r>
              <a:rPr lang="hr-HR" dirty="0">
                <a:hlinkClick r:id="rId9" tooltip="Mogorovići"/>
              </a:rPr>
              <a:t>Mogorovići</a:t>
            </a:r>
            <a:endParaRPr lang="hr-HR" dirty="0"/>
          </a:p>
          <a:p>
            <a:r>
              <a:rPr lang="hr-HR" dirty="0">
                <a:hlinkClick r:id="rId10" tooltip="Snačići"/>
              </a:rPr>
              <a:t>Snačići</a:t>
            </a:r>
            <a:endParaRPr lang="hr-HR" dirty="0"/>
          </a:p>
          <a:p>
            <a:r>
              <a:rPr lang="hr-HR" dirty="0">
                <a:hlinkClick r:id="rId11" tooltip="Lačničići (stranica ne postoji)"/>
              </a:rPr>
              <a:t>Lačničići</a:t>
            </a:r>
            <a:r>
              <a:rPr lang="hr-HR" dirty="0"/>
              <a:t> (Lasničići)</a:t>
            </a:r>
          </a:p>
          <a:p>
            <a:r>
              <a:rPr lang="hr-HR" dirty="0">
                <a:hlinkClick r:id="rId12" tooltip="Poletčići (stranica ne postoji)"/>
              </a:rPr>
              <a:t>Poletčići</a:t>
            </a:r>
            <a:endParaRPr lang="hr-HR" dirty="0"/>
          </a:p>
          <a:p>
            <a:r>
              <a:rPr lang="hr-HR" dirty="0">
                <a:hlinkClick r:id="rId13" tooltip="Jamometići"/>
              </a:rPr>
              <a:t>Jamometići</a:t>
            </a:r>
            <a:r>
              <a:rPr lang="hr-HR" dirty="0"/>
              <a:t> (Jamometi)</a:t>
            </a:r>
          </a:p>
          <a:p>
            <a:r>
              <a:rPr lang="hr-HR" dirty="0">
                <a:hlinkClick r:id="rId14" tooltip="Tugomirići"/>
              </a:rPr>
              <a:t>Tugomirići</a:t>
            </a:r>
            <a:r>
              <a:rPr lang="hr-HR" dirty="0"/>
              <a:t> (Tugomerići)</a:t>
            </a:r>
          </a:p>
          <a:p>
            <a:endParaRPr lang="hr-HR" dirty="0"/>
          </a:p>
        </p:txBody>
      </p:sp>
      <p:pic>
        <p:nvPicPr>
          <p:cNvPr id="1026" name="Picture 2" descr="Slikovni rezultat za koloma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94976" y="836712"/>
            <a:ext cx="365499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2CFD371-18EB-48AB-84CC-75609499E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294" y="981075"/>
            <a:ext cx="6388155" cy="5571066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FD885FE8-D7E3-485F-8366-5DFEAD733EA6}"/>
              </a:ext>
            </a:extLst>
          </p:cNvPr>
          <p:cNvSpPr/>
          <p:nvPr/>
        </p:nvSpPr>
        <p:spPr>
          <a:xfrm>
            <a:off x="6096000" y="286809"/>
            <a:ext cx="3876675" cy="619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 i="1"/>
              <a:t>Prve sklavinije (zemlje Slavena)</a:t>
            </a:r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EFCE0FB3-67B1-4F79-B5B5-6CE91DA3CBAA}"/>
              </a:ext>
            </a:extLst>
          </p:cNvPr>
          <p:cNvSpPr/>
          <p:nvPr/>
        </p:nvSpPr>
        <p:spPr>
          <a:xfrm>
            <a:off x="409390" y="1389356"/>
            <a:ext cx="3302493" cy="10209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i="1" dirty="0"/>
              <a:t>Odakle su i kada (najvjerojatnije) došli Hrvati na prostor današnje Hrvatske?</a:t>
            </a:r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2FD93EA7-B847-473D-944C-0F5768CA2258}"/>
              </a:ext>
            </a:extLst>
          </p:cNvPr>
          <p:cNvSpPr/>
          <p:nvPr/>
        </p:nvSpPr>
        <p:spPr>
          <a:xfrm>
            <a:off x="604328" y="3318285"/>
            <a:ext cx="3116062" cy="8966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i="1" dirty="0"/>
          </a:p>
          <a:p>
            <a:pPr algn="ctr"/>
            <a:r>
              <a:rPr lang="hr-HR" i="1" dirty="0"/>
              <a:t>Kako se zovu prve prostorne zajednice koje su stvorili?</a:t>
            </a:r>
            <a:endParaRPr lang="hr-HR" dirty="0"/>
          </a:p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5AAE697-4450-4014-B44F-FC7C1E8BF1F7}"/>
              </a:ext>
            </a:extLst>
          </p:cNvPr>
          <p:cNvSpPr/>
          <p:nvPr/>
        </p:nvSpPr>
        <p:spPr>
          <a:xfrm>
            <a:off x="604328" y="4972923"/>
            <a:ext cx="3204839" cy="8167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i="1" dirty="0"/>
              <a:t>Koje su dvije zemlje Slavena bile najveće?</a:t>
            </a:r>
            <a:endParaRPr lang="hr-HR" dirty="0"/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974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245F03-66D5-45EC-A0B5-90E656B11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99690033-CB74-47FC-A146-2793EFC866B6}"/>
              </a:ext>
            </a:extLst>
          </p:cNvPr>
          <p:cNvSpPr/>
          <p:nvPr/>
        </p:nvSpPr>
        <p:spPr>
          <a:xfrm>
            <a:off x="6417732" y="5842527"/>
            <a:ext cx="5426206" cy="744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Smjerovi</a:t>
            </a:r>
            <a:r>
              <a:rPr lang="en-US" sz="20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pokrštavanja</a:t>
            </a:r>
            <a:r>
              <a:rPr lang="en-US" sz="20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Hrvata</a:t>
            </a:r>
            <a:endParaRPr lang="en-US" sz="2000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464526D-E9BB-4394-8BC5-8235DCA6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43" y="2835436"/>
            <a:ext cx="5130799" cy="90883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3868232-EFB9-4B62-8320-E2C258DE3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2" y="643467"/>
            <a:ext cx="5426206" cy="510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FFC0F5B-0BF4-40B0-9936-C48A6DCDA3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88913"/>
            <a:ext cx="8229600" cy="1143000"/>
          </a:xfrm>
        </p:spPr>
        <p:txBody>
          <a:bodyPr/>
          <a:lstStyle/>
          <a:p>
            <a:pPr eaLnBrk="1" hangingPunct="1"/>
            <a:r>
              <a:rPr lang="hr-HR" altLang="sr-Latn-RS"/>
              <a:t>HRVATSKI KNEZOVI U 9. ST.</a:t>
            </a:r>
          </a:p>
        </p:txBody>
      </p:sp>
      <p:grpSp>
        <p:nvGrpSpPr>
          <p:cNvPr id="5123" name="Group 3">
            <a:extLst>
              <a:ext uri="{FF2B5EF4-FFF2-40B4-BE49-F238E27FC236}">
                <a16:creationId xmlns:a16="http://schemas.microsoft.com/office/drawing/2014/main" id="{D3A7B1E8-6A24-40F2-B537-C91B3242BA9F}"/>
              </a:ext>
            </a:extLst>
          </p:cNvPr>
          <p:cNvGrpSpPr>
            <a:grpSpLocks/>
          </p:cNvGrpSpPr>
          <p:nvPr/>
        </p:nvGrpSpPr>
        <p:grpSpPr bwMode="auto">
          <a:xfrm>
            <a:off x="1919289" y="1497014"/>
            <a:ext cx="8193087" cy="5360987"/>
            <a:chOff x="304" y="862"/>
            <a:chExt cx="5134" cy="3377"/>
          </a:xfrm>
        </p:grpSpPr>
        <p:sp>
          <p:nvSpPr>
            <p:cNvPr id="5124" name="Line 4">
              <a:extLst>
                <a:ext uri="{FF2B5EF4-FFF2-40B4-BE49-F238E27FC236}">
                  <a16:creationId xmlns:a16="http://schemas.microsoft.com/office/drawing/2014/main" id="{2821C1FD-3B46-47B2-9F83-7BE75363BB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" y="1764"/>
              <a:ext cx="5036" cy="4"/>
            </a:xfrm>
            <a:prstGeom prst="line">
              <a:avLst/>
            </a:prstGeom>
            <a:noFill/>
            <a:ln w="114300">
              <a:solidFill>
                <a:srgbClr val="8D0505"/>
              </a:solidFill>
              <a:round/>
              <a:headEnd/>
              <a:tailEnd type="triangle" w="med" len="lg"/>
            </a:ln>
            <a:effectLst>
              <a:outerShdw dist="117088" dir="19163922" algn="ctr" rotWithShape="0">
                <a:srgbClr val="474C61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hr-HR">
                <a:latin typeface="Arial" charset="0"/>
              </a:endParaRPr>
            </a:p>
          </p:txBody>
        </p:sp>
        <p:sp>
          <p:nvSpPr>
            <p:cNvPr id="5125" name="Line 5">
              <a:extLst>
                <a:ext uri="{FF2B5EF4-FFF2-40B4-BE49-F238E27FC236}">
                  <a16:creationId xmlns:a16="http://schemas.microsoft.com/office/drawing/2014/main" id="{0D55CC15-03E1-4657-84F5-82E8DA41B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" y="1450"/>
              <a:ext cx="0" cy="636"/>
            </a:xfrm>
            <a:prstGeom prst="line">
              <a:avLst/>
            </a:prstGeom>
            <a:noFill/>
            <a:ln w="25400">
              <a:solidFill>
                <a:srgbClr val="8D0505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26" name="Line 6">
              <a:extLst>
                <a:ext uri="{FF2B5EF4-FFF2-40B4-BE49-F238E27FC236}">
                  <a16:creationId xmlns:a16="http://schemas.microsoft.com/office/drawing/2014/main" id="{CF37042A-1B00-426B-AEC9-4899D4806E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8" y="1450"/>
              <a:ext cx="0" cy="636"/>
            </a:xfrm>
            <a:prstGeom prst="line">
              <a:avLst/>
            </a:prstGeom>
            <a:noFill/>
            <a:ln w="25400">
              <a:solidFill>
                <a:srgbClr val="8D0505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27" name="Line 7">
              <a:extLst>
                <a:ext uri="{FF2B5EF4-FFF2-40B4-BE49-F238E27FC236}">
                  <a16:creationId xmlns:a16="http://schemas.microsoft.com/office/drawing/2014/main" id="{66885E01-A647-47E8-BA2C-A31CDCA4BF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" y="1450"/>
              <a:ext cx="0" cy="636"/>
            </a:xfrm>
            <a:prstGeom prst="line">
              <a:avLst/>
            </a:prstGeom>
            <a:noFill/>
            <a:ln w="25400">
              <a:solidFill>
                <a:srgbClr val="8D0505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28" name="Text Box 8">
              <a:extLst>
                <a:ext uri="{FF2B5EF4-FFF2-40B4-BE49-F238E27FC236}">
                  <a16:creationId xmlns:a16="http://schemas.microsoft.com/office/drawing/2014/main" id="{6DF1B1F9-ACF5-4605-BA68-915DC442F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" y="862"/>
              <a:ext cx="7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b="1">
                  <a:solidFill>
                    <a:srgbClr val="280702"/>
                  </a:solidFill>
                  <a:latin typeface="Comic Sans MS" panose="030F0702030302020204" pitchFamily="66" charset="0"/>
                </a:rPr>
                <a:t>Ljudevit Posavski</a:t>
              </a:r>
              <a:endParaRPr lang="en-US" altLang="sr-Latn-RS" b="1">
                <a:solidFill>
                  <a:srgbClr val="28070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286DF8B9-85D4-455E-A3B7-9D20E5FBD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0" y="2182"/>
              <a:ext cx="10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dinastija Trpimirovića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0" name="Text Box 10">
              <a:extLst>
                <a:ext uri="{FF2B5EF4-FFF2-40B4-BE49-F238E27FC236}">
                  <a16:creationId xmlns:a16="http://schemas.microsoft.com/office/drawing/2014/main" id="{8BF07E75-0F33-4A2C-BC9D-6F12ACD11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" y="2054"/>
              <a:ext cx="4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sz="1600" b="1">
                  <a:solidFill>
                    <a:srgbClr val="190401"/>
                  </a:solidFill>
                  <a:latin typeface="Comic Sans MS" panose="030F0702030302020204" pitchFamily="66" charset="0"/>
                </a:rPr>
                <a:t>810.</a:t>
              </a:r>
              <a:endParaRPr lang="en-US" altLang="sr-Latn-RS" sz="1600" b="1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911CB044-4B1E-4FFB-9D61-8C1C66631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2054"/>
              <a:ext cx="4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sz="1600" b="1">
                  <a:solidFill>
                    <a:srgbClr val="190401"/>
                  </a:solidFill>
                  <a:latin typeface="Comic Sans MS" panose="030F0702030302020204" pitchFamily="66" charset="0"/>
                </a:rPr>
                <a:t>822.</a:t>
              </a:r>
              <a:endParaRPr lang="en-US" altLang="sr-Latn-RS" sz="1600" b="1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2" name="Text Box 12">
              <a:extLst>
                <a:ext uri="{FF2B5EF4-FFF2-40B4-BE49-F238E27FC236}">
                  <a16:creationId xmlns:a16="http://schemas.microsoft.com/office/drawing/2014/main" id="{79CB3EDE-8E03-47B0-B8D2-0C5A1C1C4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054"/>
              <a:ext cx="4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sz="1600" b="1">
                  <a:solidFill>
                    <a:srgbClr val="190401"/>
                  </a:solidFill>
                  <a:latin typeface="Comic Sans MS" panose="030F0702030302020204" pitchFamily="66" charset="0"/>
                </a:rPr>
                <a:t>845.</a:t>
              </a:r>
              <a:endParaRPr lang="en-US" altLang="sr-Latn-RS" sz="1600" b="1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3" name="Text Box 13">
              <a:extLst>
                <a:ext uri="{FF2B5EF4-FFF2-40B4-BE49-F238E27FC236}">
                  <a16:creationId xmlns:a16="http://schemas.microsoft.com/office/drawing/2014/main" id="{50900431-C021-4A45-AD47-E21EE66F3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2054"/>
              <a:ext cx="4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sz="1600" b="1">
                  <a:solidFill>
                    <a:srgbClr val="190401"/>
                  </a:solidFill>
                  <a:latin typeface="Comic Sans MS" panose="030F0702030302020204" pitchFamily="66" charset="0"/>
                </a:rPr>
                <a:t>864.</a:t>
              </a:r>
              <a:endParaRPr lang="en-US" altLang="sr-Latn-RS" sz="1600" b="1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4" name="Line 14">
              <a:extLst>
                <a:ext uri="{FF2B5EF4-FFF2-40B4-BE49-F238E27FC236}">
                  <a16:creationId xmlns:a16="http://schemas.microsoft.com/office/drawing/2014/main" id="{BC298D1D-FEC4-4BB6-AF08-786661E1E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0" y="1450"/>
              <a:ext cx="0" cy="636"/>
            </a:xfrm>
            <a:prstGeom prst="line">
              <a:avLst/>
            </a:prstGeom>
            <a:noFill/>
            <a:ln w="25400">
              <a:solidFill>
                <a:srgbClr val="8D0505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35" name="Text Box 15">
              <a:extLst>
                <a:ext uri="{FF2B5EF4-FFF2-40B4-BE49-F238E27FC236}">
                  <a16:creationId xmlns:a16="http://schemas.microsoft.com/office/drawing/2014/main" id="{00A56DFA-4815-4EC0-A7F5-C50823AF6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2" y="1035"/>
              <a:ext cx="6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b="1">
                  <a:solidFill>
                    <a:srgbClr val="280702"/>
                  </a:solidFill>
                  <a:latin typeface="Comic Sans MS" panose="030F0702030302020204" pitchFamily="66" charset="0"/>
                </a:rPr>
                <a:t>Trpimir</a:t>
              </a:r>
              <a:endParaRPr lang="en-US" altLang="sr-Latn-RS" b="1">
                <a:solidFill>
                  <a:srgbClr val="28070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6" name="Text Box 16">
              <a:extLst>
                <a:ext uri="{FF2B5EF4-FFF2-40B4-BE49-F238E27FC236}">
                  <a16:creationId xmlns:a16="http://schemas.microsoft.com/office/drawing/2014/main" id="{F0198B68-642E-49F6-AD98-C4D0270C9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054"/>
              <a:ext cx="4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sz="1600" b="1">
                  <a:solidFill>
                    <a:srgbClr val="190401"/>
                  </a:solidFill>
                  <a:latin typeface="Comic Sans MS" panose="030F0702030302020204" pitchFamily="66" charset="0"/>
                </a:rPr>
                <a:t>876.</a:t>
              </a:r>
              <a:endParaRPr lang="en-US" altLang="sr-Latn-RS" sz="1600" b="1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7" name="Line 17">
              <a:extLst>
                <a:ext uri="{FF2B5EF4-FFF2-40B4-BE49-F238E27FC236}">
                  <a16:creationId xmlns:a16="http://schemas.microsoft.com/office/drawing/2014/main" id="{F05CC314-1B4C-4D03-A6E3-9FB461198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2" y="1450"/>
              <a:ext cx="0" cy="636"/>
            </a:xfrm>
            <a:prstGeom prst="line">
              <a:avLst/>
            </a:prstGeom>
            <a:noFill/>
            <a:ln w="25400">
              <a:solidFill>
                <a:srgbClr val="8D0505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38" name="Text Box 18">
              <a:extLst>
                <a:ext uri="{FF2B5EF4-FFF2-40B4-BE49-F238E27FC236}">
                  <a16:creationId xmlns:a16="http://schemas.microsoft.com/office/drawing/2014/main" id="{DC57E83A-884A-49ED-886F-94B8EF059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" y="2054"/>
              <a:ext cx="4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sz="1600" b="1">
                  <a:solidFill>
                    <a:srgbClr val="190401"/>
                  </a:solidFill>
                  <a:latin typeface="Comic Sans MS" panose="030F0702030302020204" pitchFamily="66" charset="0"/>
                </a:rPr>
                <a:t>879.</a:t>
              </a:r>
              <a:endParaRPr lang="en-US" altLang="sr-Latn-RS" sz="1600" b="1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39" name="Line 19">
              <a:extLst>
                <a:ext uri="{FF2B5EF4-FFF2-40B4-BE49-F238E27FC236}">
                  <a16:creationId xmlns:a16="http://schemas.microsoft.com/office/drawing/2014/main" id="{FB5CB344-7D74-49EB-B965-0B5CFEBF1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450"/>
              <a:ext cx="0" cy="636"/>
            </a:xfrm>
            <a:prstGeom prst="line">
              <a:avLst/>
            </a:prstGeom>
            <a:noFill/>
            <a:ln w="25400">
              <a:solidFill>
                <a:srgbClr val="8D0505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40" name="Text Box 20">
              <a:extLst>
                <a:ext uri="{FF2B5EF4-FFF2-40B4-BE49-F238E27FC236}">
                  <a16:creationId xmlns:a16="http://schemas.microsoft.com/office/drawing/2014/main" id="{9713B56D-BCEA-46AD-A683-CD517B8E13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9" y="2054"/>
              <a:ext cx="4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sz="1600" b="1">
                  <a:solidFill>
                    <a:srgbClr val="190401"/>
                  </a:solidFill>
                  <a:latin typeface="Comic Sans MS" panose="030F0702030302020204" pitchFamily="66" charset="0"/>
                </a:rPr>
                <a:t>892.</a:t>
              </a:r>
              <a:endParaRPr lang="en-US" altLang="sr-Latn-RS" sz="1600" b="1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41" name="Line 21">
              <a:extLst>
                <a:ext uri="{FF2B5EF4-FFF2-40B4-BE49-F238E27FC236}">
                  <a16:creationId xmlns:a16="http://schemas.microsoft.com/office/drawing/2014/main" id="{4ABD232A-1426-43CC-A8F3-82EE0F4E5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5" y="1450"/>
              <a:ext cx="0" cy="636"/>
            </a:xfrm>
            <a:prstGeom prst="line">
              <a:avLst/>
            </a:prstGeom>
            <a:noFill/>
            <a:ln w="25400">
              <a:solidFill>
                <a:srgbClr val="8D0505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42" name="Text Box 22">
              <a:extLst>
                <a:ext uri="{FF2B5EF4-FFF2-40B4-BE49-F238E27FC236}">
                  <a16:creationId xmlns:a16="http://schemas.microsoft.com/office/drawing/2014/main" id="{5A896D4E-01F2-4D4C-B8DB-88DB8EEE9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6" y="1035"/>
              <a:ext cx="7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b="1">
                  <a:solidFill>
                    <a:srgbClr val="280702"/>
                  </a:solidFill>
                  <a:latin typeface="Comic Sans MS" panose="030F0702030302020204" pitchFamily="66" charset="0"/>
                </a:rPr>
                <a:t>Domagoj</a:t>
              </a:r>
              <a:endParaRPr lang="en-US" altLang="sr-Latn-RS" b="1">
                <a:solidFill>
                  <a:srgbClr val="28070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43" name="Text Box 23">
              <a:extLst>
                <a:ext uri="{FF2B5EF4-FFF2-40B4-BE49-F238E27FC236}">
                  <a16:creationId xmlns:a16="http://schemas.microsoft.com/office/drawing/2014/main" id="{F1AA3D7F-E704-47AE-B890-4381F9DF2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9" y="1035"/>
              <a:ext cx="11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r-HR" altLang="sr-Latn-RS" b="1">
                  <a:solidFill>
                    <a:srgbClr val="280702"/>
                  </a:solidFill>
                  <a:latin typeface="Comic Sans MS" panose="030F0702030302020204" pitchFamily="66" charset="0"/>
                </a:rPr>
                <a:t>Branimir</a:t>
              </a:r>
              <a:endParaRPr lang="en-US" altLang="sr-Latn-RS" b="1">
                <a:solidFill>
                  <a:srgbClr val="28070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D5166EE2-8508-4423-87E3-6E418B8B397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62" y="1216"/>
              <a:ext cx="78" cy="267"/>
            </a:xfrm>
            <a:prstGeom prst="rightBrace">
              <a:avLst>
                <a:gd name="adj1" fmla="val 81197"/>
                <a:gd name="adj2" fmla="val 50000"/>
              </a:avLst>
            </a:prstGeom>
            <a:noFill/>
            <a:ln w="2857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sr-Latn-RS"/>
            </a:p>
          </p:txBody>
        </p:sp>
        <p:sp>
          <p:nvSpPr>
            <p:cNvPr id="5145" name="AutoShape 25">
              <a:extLst>
                <a:ext uri="{FF2B5EF4-FFF2-40B4-BE49-F238E27FC236}">
                  <a16:creationId xmlns:a16="http://schemas.microsoft.com/office/drawing/2014/main" id="{D2A00300-F941-4260-A57C-F31B4E8F3B4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48" y="1207"/>
              <a:ext cx="119" cy="269"/>
            </a:xfrm>
            <a:prstGeom prst="rightBrace">
              <a:avLst>
                <a:gd name="adj1" fmla="val 92717"/>
                <a:gd name="adj2" fmla="val 50000"/>
              </a:avLst>
            </a:prstGeom>
            <a:noFill/>
            <a:ln w="2857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sr-Latn-RS"/>
            </a:p>
          </p:txBody>
        </p:sp>
        <p:sp>
          <p:nvSpPr>
            <p:cNvPr id="5146" name="AutoShape 26">
              <a:extLst>
                <a:ext uri="{FF2B5EF4-FFF2-40B4-BE49-F238E27FC236}">
                  <a16:creationId xmlns:a16="http://schemas.microsoft.com/office/drawing/2014/main" id="{FAA965BD-9D32-446A-A0FD-51B498A0B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05" y="1225"/>
              <a:ext cx="90" cy="263"/>
            </a:xfrm>
            <a:prstGeom prst="rightBrace">
              <a:avLst>
                <a:gd name="adj1" fmla="val 63889"/>
                <a:gd name="adj2" fmla="val 50000"/>
              </a:avLst>
            </a:prstGeom>
            <a:noFill/>
            <a:ln w="2857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sr-Latn-RS"/>
            </a:p>
          </p:txBody>
        </p:sp>
        <p:sp>
          <p:nvSpPr>
            <p:cNvPr id="5147" name="AutoShape 27">
              <a:extLst>
                <a:ext uri="{FF2B5EF4-FFF2-40B4-BE49-F238E27FC236}">
                  <a16:creationId xmlns:a16="http://schemas.microsoft.com/office/drawing/2014/main" id="{FCFE948B-90C6-4C40-BD80-1BCEEDAB7BD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00" y="1225"/>
              <a:ext cx="90" cy="263"/>
            </a:xfrm>
            <a:prstGeom prst="rightBrace">
              <a:avLst>
                <a:gd name="adj1" fmla="val 62963"/>
                <a:gd name="adj2" fmla="val 50000"/>
              </a:avLst>
            </a:prstGeom>
            <a:noFill/>
            <a:ln w="2857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sr-Latn-RS"/>
            </a:p>
          </p:txBody>
        </p:sp>
        <p:sp>
          <p:nvSpPr>
            <p:cNvPr id="5148" name="Text Box 28">
              <a:extLst>
                <a:ext uri="{FF2B5EF4-FFF2-40B4-BE49-F238E27FC236}">
                  <a16:creationId xmlns:a16="http://schemas.microsoft.com/office/drawing/2014/main" id="{0E0B0E56-DCEC-4CDA-9557-E505512363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0" y="2590"/>
              <a:ext cx="108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uspješni ratovi protiv Bizanta i Bugara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49" name="Text Box 29">
              <a:extLst>
                <a:ext uri="{FF2B5EF4-FFF2-40B4-BE49-F238E27FC236}">
                  <a16:creationId xmlns:a16="http://schemas.microsoft.com/office/drawing/2014/main" id="{BFE8048A-68D0-44FB-87C8-AEAFF8D9F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0" y="3362"/>
              <a:ext cx="11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852. darovnica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50" name="Text Box 30">
              <a:extLst>
                <a:ext uri="{FF2B5EF4-FFF2-40B4-BE49-F238E27FC236}">
                  <a16:creationId xmlns:a16="http://schemas.microsoft.com/office/drawing/2014/main" id="{F665E333-25AA-49CD-A774-C8F7635A9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0" y="3662"/>
              <a:ext cx="108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prvi benediktinski samostan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51" name="Line 31">
              <a:extLst>
                <a:ext uri="{FF2B5EF4-FFF2-40B4-BE49-F238E27FC236}">
                  <a16:creationId xmlns:a16="http://schemas.microsoft.com/office/drawing/2014/main" id="{CF3987C6-F496-47EB-BA84-73D5BBF7B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242"/>
              <a:ext cx="0" cy="1723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52" name="Line 32">
              <a:extLst>
                <a:ext uri="{FF2B5EF4-FFF2-40B4-BE49-F238E27FC236}">
                  <a16:creationId xmlns:a16="http://schemas.microsoft.com/office/drawing/2014/main" id="{A0C0DE4E-FB0E-468B-9BB6-055C7671B4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296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53" name="Line 33">
              <a:extLst>
                <a:ext uri="{FF2B5EF4-FFF2-40B4-BE49-F238E27FC236}">
                  <a16:creationId xmlns:a16="http://schemas.microsoft.com/office/drawing/2014/main" id="{A3C9B406-083A-4760-AAC1-91C4F5280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895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54" name="Line 34">
              <a:extLst>
                <a:ext uri="{FF2B5EF4-FFF2-40B4-BE49-F238E27FC236}">
                  <a16:creationId xmlns:a16="http://schemas.microsoft.com/office/drawing/2014/main" id="{AB5F0B18-3584-4738-8AE4-EB4492045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3475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55" name="Line 35">
              <a:extLst>
                <a:ext uri="{FF2B5EF4-FFF2-40B4-BE49-F238E27FC236}">
                  <a16:creationId xmlns:a16="http://schemas.microsoft.com/office/drawing/2014/main" id="{6CB4BCF3-55F2-4DDD-823F-A1C924319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3965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56" name="Text Box 36">
              <a:extLst>
                <a:ext uri="{FF2B5EF4-FFF2-40B4-BE49-F238E27FC236}">
                  <a16:creationId xmlns:a16="http://schemas.microsoft.com/office/drawing/2014/main" id="{F7D32BBE-3F18-4657-A614-5B98E45B6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3" y="2509"/>
              <a:ext cx="88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uspješni ratovi protiv Mlečana i Arapa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57" name="Line 37">
              <a:extLst>
                <a:ext uri="{FF2B5EF4-FFF2-40B4-BE49-F238E27FC236}">
                  <a16:creationId xmlns:a16="http://schemas.microsoft.com/office/drawing/2014/main" id="{0AFA5BA2-1CD6-41C1-987E-5A526FC5C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0" y="2967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58" name="Line 38">
              <a:extLst>
                <a:ext uri="{FF2B5EF4-FFF2-40B4-BE49-F238E27FC236}">
                  <a16:creationId xmlns:a16="http://schemas.microsoft.com/office/drawing/2014/main" id="{B7841137-5AB8-4052-8E8D-2F22C444C3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8" y="2245"/>
              <a:ext cx="0" cy="724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59" name="Text Box 39">
              <a:extLst>
                <a:ext uri="{FF2B5EF4-FFF2-40B4-BE49-F238E27FC236}">
                  <a16:creationId xmlns:a16="http://schemas.microsoft.com/office/drawing/2014/main" id="{A2ADEE03-4775-4FD5-A4C1-915660839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346"/>
              <a:ext cx="124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879. povelja pape Ivana VIII.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60" name="Text Box 40">
              <a:extLst>
                <a:ext uri="{FF2B5EF4-FFF2-40B4-BE49-F238E27FC236}">
                  <a16:creationId xmlns:a16="http://schemas.microsoft.com/office/drawing/2014/main" id="{540E59E8-EE0B-42BE-8144-22C5DEEAD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823"/>
              <a:ext cx="10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samostalna država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61" name="Text Box 41">
              <a:extLst>
                <a:ext uri="{FF2B5EF4-FFF2-40B4-BE49-F238E27FC236}">
                  <a16:creationId xmlns:a16="http://schemas.microsoft.com/office/drawing/2014/main" id="{27D1DA26-3409-4853-AC9C-92AC0B1F51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3352"/>
              <a:ext cx="108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natpis iz Šopota kod Benkovca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62" name="Line 42">
              <a:extLst>
                <a:ext uri="{FF2B5EF4-FFF2-40B4-BE49-F238E27FC236}">
                  <a16:creationId xmlns:a16="http://schemas.microsoft.com/office/drawing/2014/main" id="{A2350857-2C81-4404-B591-DB4DCFDC2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2560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63" name="Line 43">
              <a:extLst>
                <a:ext uri="{FF2B5EF4-FFF2-40B4-BE49-F238E27FC236}">
                  <a16:creationId xmlns:a16="http://schemas.microsoft.com/office/drawing/2014/main" id="{D44A8FE6-9092-40BC-B118-D63145DFB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036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64" name="Line 44">
              <a:extLst>
                <a:ext uri="{FF2B5EF4-FFF2-40B4-BE49-F238E27FC236}">
                  <a16:creationId xmlns:a16="http://schemas.microsoft.com/office/drawing/2014/main" id="{C39CBFE1-FE80-401A-ABD7-318BDB137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657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65" name="Line 45">
              <a:extLst>
                <a:ext uri="{FF2B5EF4-FFF2-40B4-BE49-F238E27FC236}">
                  <a16:creationId xmlns:a16="http://schemas.microsoft.com/office/drawing/2014/main" id="{8A65B96F-437F-49B9-A6E5-39E4D9536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4" y="2245"/>
              <a:ext cx="0" cy="1412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66" name="Text Box 46">
              <a:extLst>
                <a:ext uri="{FF2B5EF4-FFF2-40B4-BE49-F238E27FC236}">
                  <a16:creationId xmlns:a16="http://schemas.microsoft.com/office/drawing/2014/main" id="{BC3688CD-59C0-48CA-8300-3337DD47C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" y="2478"/>
              <a:ext cx="88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ct val="50000"/>
              </a:pPr>
              <a:r>
                <a:rPr lang="hr-HR" altLang="sr-Latn-RS">
                  <a:solidFill>
                    <a:srgbClr val="190401"/>
                  </a:solidFill>
                  <a:latin typeface="Comic Sans MS" panose="030F0702030302020204" pitchFamily="66" charset="0"/>
                </a:rPr>
                <a:t>dignuo ustanak protiv franačke vlasti</a:t>
              </a:r>
              <a:endParaRPr lang="en-US" altLang="sr-Latn-RS">
                <a:solidFill>
                  <a:srgbClr val="19040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67" name="Line 47">
              <a:extLst>
                <a:ext uri="{FF2B5EF4-FFF2-40B4-BE49-F238E27FC236}">
                  <a16:creationId xmlns:a16="http://schemas.microsoft.com/office/drawing/2014/main" id="{57276714-EB0B-46C3-967C-9384D2503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" y="2945"/>
              <a:ext cx="91" cy="0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  <p:sp>
          <p:nvSpPr>
            <p:cNvPr id="5168" name="Line 48">
              <a:extLst>
                <a:ext uri="{FF2B5EF4-FFF2-40B4-BE49-F238E27FC236}">
                  <a16:creationId xmlns:a16="http://schemas.microsoft.com/office/drawing/2014/main" id="{E86A19E9-9E42-4814-8E05-9943CA2F61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" y="2214"/>
              <a:ext cx="0" cy="724"/>
            </a:xfrm>
            <a:prstGeom prst="line">
              <a:avLst/>
            </a:prstGeom>
            <a:noFill/>
            <a:ln w="9525">
              <a:solidFill>
                <a:srgbClr val="1904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245F03-66D5-45EC-A0B5-90E656B11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79FD8C84-D70A-4409-8D42-83B35F61EA22}"/>
              </a:ext>
            </a:extLst>
          </p:cNvPr>
          <p:cNvSpPr/>
          <p:nvPr/>
        </p:nvSpPr>
        <p:spPr>
          <a:xfrm>
            <a:off x="1524000" y="4063296"/>
            <a:ext cx="9144000" cy="1152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Ustanak Ljudevita Posavskog</a:t>
            </a:r>
          </a:p>
        </p:txBody>
      </p:sp>
      <p:pic>
        <p:nvPicPr>
          <p:cNvPr id="4" name="Slika 3" descr="Slika na kojoj se prikazuje osoba, na otvorenom, fotografija, ljudi&#10;&#10;Opis je automatski generiran">
            <a:extLst>
              <a:ext uri="{FF2B5EF4-FFF2-40B4-BE49-F238E27FC236}">
                <a16:creationId xmlns:a16="http://schemas.microsoft.com/office/drawing/2014/main" id="{5EC9683C-0F5F-4F0F-9F5A-9A584530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14" y="649707"/>
            <a:ext cx="4181653" cy="314669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14110A2-4465-41BE-8994-9598F71BC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2" y="643467"/>
            <a:ext cx="3560340" cy="315917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FC069784-7240-4CB4-8680-4237F7680134}"/>
              </a:ext>
            </a:extLst>
          </p:cNvPr>
          <p:cNvSpPr/>
          <p:nvPr/>
        </p:nvSpPr>
        <p:spPr>
          <a:xfrm>
            <a:off x="1524000" y="200025"/>
            <a:ext cx="4105275" cy="3275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/>
              <a:t>J. F. Mucke; Ljudevit Posavski</a:t>
            </a:r>
          </a:p>
        </p:txBody>
      </p:sp>
    </p:spTree>
    <p:extLst>
      <p:ext uri="{BB962C8B-B14F-4D97-AF65-F5344CB8AC3E}">
        <p14:creationId xmlns:p14="http://schemas.microsoft.com/office/powerpoint/2010/main" val="143805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B44D06-4B5A-4A3D-A95A-FC5099A3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hr-HR" dirty="0"/>
              <a:t>Knez Mislav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ABC02D2-9061-450E-9DC6-DDF20406A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hr-HR" sz="2000"/>
              <a:t>839. godina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C39620B-613F-49A8-A4A6-6581F5568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3" r="16040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249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2245F03-66D5-45EC-A0B5-90E656B11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2E4B7E2-674E-4E01-8890-628DF338996D}"/>
              </a:ext>
            </a:extLst>
          </p:cNvPr>
          <p:cNvSpPr/>
          <p:nvPr/>
        </p:nvSpPr>
        <p:spPr>
          <a:xfrm>
            <a:off x="6096000" y="6157607"/>
            <a:ext cx="5648958" cy="7003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Hrvatska u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doba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kneza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Trpimira</a:t>
            </a:r>
            <a:endParaRPr lang="en-US" sz="2800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DF955BC-90D8-43BA-85A7-DD87AC6B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6" y="1430757"/>
            <a:ext cx="5048934" cy="314669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5B58136-8113-492B-84FD-28E3312C7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66" y="1510156"/>
            <a:ext cx="5970692" cy="4572492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68663662-1A38-45F7-A19D-78C6618FCA61}"/>
              </a:ext>
            </a:extLst>
          </p:cNvPr>
          <p:cNvSpPr/>
          <p:nvPr/>
        </p:nvSpPr>
        <p:spPr>
          <a:xfrm>
            <a:off x="952500" y="4835534"/>
            <a:ext cx="4057650" cy="645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Trpimirova darovnica</a:t>
            </a:r>
          </a:p>
          <a:p>
            <a:pPr algn="ctr"/>
            <a:r>
              <a:rPr lang="hr-HR" i="1" dirty="0"/>
              <a:t>“milošću božjom knez Hrvata”.</a:t>
            </a:r>
            <a:endParaRPr lang="hr-HR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B61348DD-128D-44D2-B16B-491E2591BED2}"/>
              </a:ext>
            </a:extLst>
          </p:cNvPr>
          <p:cNvSpPr/>
          <p:nvPr/>
        </p:nvSpPr>
        <p:spPr>
          <a:xfrm>
            <a:off x="5010150" y="527561"/>
            <a:ext cx="5474378" cy="700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Dinastija Trpimirović</a:t>
            </a:r>
          </a:p>
        </p:txBody>
      </p:sp>
    </p:spTree>
    <p:extLst>
      <p:ext uri="{BB962C8B-B14F-4D97-AF65-F5344CB8AC3E}">
        <p14:creationId xmlns:p14="http://schemas.microsoft.com/office/powerpoint/2010/main" val="2591501526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412F24"/>
      </a:dk2>
      <a:lt2>
        <a:srgbClr val="E2E6E8"/>
      </a:lt2>
      <a:accent1>
        <a:srgbClr val="BA947F"/>
      </a:accent1>
      <a:accent2>
        <a:srgbClr val="C69699"/>
      </a:accent2>
      <a:accent3>
        <a:srgbClr val="ACA383"/>
      </a:accent3>
      <a:accent4>
        <a:srgbClr val="79AAB1"/>
      </a:accent4>
      <a:accent5>
        <a:srgbClr val="8AA3C0"/>
      </a:accent5>
      <a:accent6>
        <a:srgbClr val="7F82BA"/>
      </a:accent6>
      <a:hlink>
        <a:srgbClr val="5A879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1004</Words>
  <Application>Microsoft Office PowerPoint</Application>
  <PresentationFormat>Široki zaslon</PresentationFormat>
  <Paragraphs>159</Paragraphs>
  <Slides>39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7" baseType="lpstr">
      <vt:lpstr>Arial</vt:lpstr>
      <vt:lpstr>Bell MT</vt:lpstr>
      <vt:lpstr>Calibri</vt:lpstr>
      <vt:lpstr>Century Gothic</vt:lpstr>
      <vt:lpstr>Comic Sans MS</vt:lpstr>
      <vt:lpstr>Times New Roman</vt:lpstr>
      <vt:lpstr>Wingdings</vt:lpstr>
      <vt:lpstr>BrushVTI</vt:lpstr>
      <vt:lpstr>Hrvatske kneževine u 9. stoljeću</vt:lpstr>
      <vt:lpstr>PowerPoint prezentacija</vt:lpstr>
      <vt:lpstr>PowerPoint prezentacija</vt:lpstr>
      <vt:lpstr>PowerPoint prezentacija</vt:lpstr>
      <vt:lpstr>PowerPoint prezentacija</vt:lpstr>
      <vt:lpstr>HRVATSKI KNEZOVI U 9. ST.</vt:lpstr>
      <vt:lpstr>PowerPoint prezentacija</vt:lpstr>
      <vt:lpstr>Knez Mislav </vt:lpstr>
      <vt:lpstr>PowerPoint prezentacija</vt:lpstr>
      <vt:lpstr>PowerPoint prezentacija</vt:lpstr>
      <vt:lpstr>Knez Domagoj</vt:lpstr>
      <vt:lpstr>Knez Branimir</vt:lpstr>
      <vt:lpstr>Venecija=Mletačka Republika</vt:lpstr>
      <vt:lpstr>887. godina  mletački dužd Petar I. Kandijan  današnja Makarska  Mlečani su teško poraženi</vt:lpstr>
      <vt:lpstr> PONOVIMO</vt:lpstr>
      <vt:lpstr>PowerPoint prezentacija</vt:lpstr>
      <vt:lpstr>PowerPoint prezentacija</vt:lpstr>
      <vt:lpstr>HRVATSKO KRALJEVSTVO U 10. STOLJEĆU</vt:lpstr>
      <vt:lpstr>PowerPoint prezentacija</vt:lpstr>
      <vt:lpstr>PowerPoint prezentacija</vt:lpstr>
      <vt:lpstr>PowerPoint prezentacija</vt:lpstr>
      <vt:lpstr>KRALJ TOMISLAV</vt:lpstr>
      <vt:lpstr>CRKVENI SABORI U SPLITU- 925. g.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Petar Krešimir IV.- 11.st.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Hrvatske kneževine u 9. stoljeću</dc:title>
  <dc:creator>Nera Malbaša Kovačić</dc:creator>
  <cp:lastModifiedBy>Nera Malbaša Kovačić</cp:lastModifiedBy>
  <cp:revision>4</cp:revision>
  <dcterms:created xsi:type="dcterms:W3CDTF">2020-10-26T06:46:25Z</dcterms:created>
  <dcterms:modified xsi:type="dcterms:W3CDTF">2024-11-14T08:06:01Z</dcterms:modified>
</cp:coreProperties>
</file>