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5" r:id="rId6"/>
    <p:sldId id="259" r:id="rId7"/>
    <p:sldId id="266" r:id="rId8"/>
    <p:sldId id="260" r:id="rId9"/>
    <p:sldId id="261" r:id="rId10"/>
    <p:sldId id="262" r:id="rId11"/>
    <p:sldId id="281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7" r:id="rId22"/>
    <p:sldId id="276" r:id="rId23"/>
    <p:sldId id="282" r:id="rId24"/>
    <p:sldId id="278" r:id="rId25"/>
    <p:sldId id="280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9816E-0BAD-4D9D-BD28-5EC3EE93B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828C0BB-826F-4BB5-AF47-2330D23D9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D7F800-D1EE-4B56-A60F-A7A4AD080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F6D849D-73FA-44F4-AF6D-8F3B84CA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E07BD54-46EB-421E-B528-EFBCD25E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325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F51146-D48F-4640-84CF-B255C866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3877CBF-3EA9-48FD-9276-DB1D75C3B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CBCA920-3388-4538-A13B-871306EF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AC73D6D-878B-4C07-8025-FAFD2B99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6F8DF0D-78C9-4A4A-A52F-AF75D1F4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291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CDD11FA-0514-4EF4-BC5E-2CBCA357B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0792277-EE3E-4D3E-AD11-C61C5C4CC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EBDD71B-9BCE-452A-8C6A-7D496086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0C80D61-E6C5-489D-9DD0-112F8EC76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5A8287D-D032-44B5-A290-11E4300F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006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08B5A7-4EAF-4293-BEC1-4690CD1B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217982C-8400-4C69-9369-D7FD41570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9D058A5-A359-4601-A777-8B196BA1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682DF5-41F3-4059-8AED-B0AE238D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D2ABD31-796C-4720-B147-D710E137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950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9AAB56-11AD-4B10-A0FC-40B556CD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1BAB592-D99E-4F12-A240-5CAA418DD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1113F1B-9D33-4726-B5EE-37663236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805431-7168-4351-9DAC-AC52016B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D0B104A-9397-4EAC-BD08-05D89959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210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BF49A8-6E9B-4457-A7EC-6141F3D3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370B95-B521-4567-8658-BFB07B799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E329C88-9F6F-4267-8F2F-B71138DC8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BDDA43A-830A-4B76-A686-7211DB99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C37006D-EEFC-42C0-BC58-EDA512C7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0292DDD-AF9C-4DB3-A071-CE3767A7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039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4C8716-B18E-42C0-9926-F18ED248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ED7180E-1461-439D-977F-10845E8D4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E382491-B6CE-4AD8-8C8A-871193F99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0696EBA-495F-441E-B1F4-43F9C21AC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14F5A66-5C1B-48B2-8258-3C9403A96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B136499-BFF3-4BB4-8311-242AE497A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373925D-3306-43C4-BB35-5F722C51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44C6D38-FAA5-4E91-B615-F4383039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564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961A16-FD3F-4E31-A7FB-70439D13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1FE9AFE-E7AD-43FE-8655-FF9B3814A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49A325A-1E4F-42AC-9BAA-45C6F082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63B4283-42A4-4A56-A53B-C3003577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885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39EBDBE-F891-4181-98DF-E2E4E49D4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D0BC568-3D40-454C-B4EB-718DC0D2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EB5DB1-68AC-4C12-AB11-75F51050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806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ED4714-8462-46E4-BEAA-2DAAA8B0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3CC079-6844-4982-94C2-B0BDBCACE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BF1C6ED-06CE-46D9-A54D-58267B099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C9E261A-5E91-455F-8529-03B53232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1728332-CF58-4539-A22C-BFCE17CA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011E9C7-5F8D-4981-BF2D-A736A787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0915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0ABE1F-D190-4FCC-95E8-F1EC5F8F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C8CBD7A-22C6-4277-AE34-D62D58347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D8BB0E4-E509-45F2-A16E-A97FE3D8D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EB81DAE-59A2-4A7D-ACB0-94037C533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2C1ACD7-6696-46CA-8051-9D2824C7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52F1D2D-A3C2-419D-98D4-4CDF8CBE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1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6A1A672-CFD7-4D2C-9146-6DB0B7EF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F6F3698-E9CF-438A-8E92-D00798611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D033089-1C9C-4C7B-958F-61225FBAB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983A0-7BB3-4F31-81F8-397E123CC331}" type="datetimeFigureOut">
              <a:rPr lang="hr-HR" smtClean="0"/>
              <a:t>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8EF5F13-B20D-48BC-806E-AF2ADEBA0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527CB48-DE0E-4706-A630-861E86800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BC91A-DF45-4634-8DA4-E0313BAD8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133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580217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BBB1DA-74F2-47D2-94EF-72DFC5F41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Mezopotamija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8489079-B30C-4902-8201-0AC70ADE6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814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518ADC9-F934-4F37-8279-164F3802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700" dirty="0"/>
              <a:t>Staleži</a:t>
            </a:r>
            <a:endParaRPr lang="en-US" sz="3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7E5EF4D4-6ECA-4C92-9BD4-72E1158E8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779" y="962715"/>
            <a:ext cx="7069244" cy="53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43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AF27E0-FB25-47F4-8483-82D6FFE8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Nacrtajte u bilježnicu piramidu, poredajte staleže u njoj.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8F01B2C-D930-41EF-9DBF-27D48F8CB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50" r="25500"/>
          <a:stretch/>
        </p:blipFill>
        <p:spPr>
          <a:xfrm>
            <a:off x="707809" y="2016272"/>
            <a:ext cx="4305301" cy="384116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62115CE-A540-4443-8C3D-D249D7CF6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40" t="54028" r="29844" b="19445"/>
          <a:stretch/>
        </p:blipFill>
        <p:spPr>
          <a:xfrm>
            <a:off x="5991224" y="1690688"/>
            <a:ext cx="6016530" cy="42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E4D832E-2956-49EB-ADB4-C2E4D121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hr-HR" sz="3400"/>
              <a:t>Klinasto pismo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8FFEF4-C112-49A5-AC53-593C861F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64" y="2285292"/>
            <a:ext cx="6405949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i="1" dirty="0"/>
              <a:t>→ Tko je izumio  prvo pismo? 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 </a:t>
            </a:r>
            <a:r>
              <a:rPr lang="en-GB" sz="2400" i="1" dirty="0" err="1"/>
              <a:t>Kako</a:t>
            </a:r>
            <a:r>
              <a:rPr lang="en-GB" sz="2400" i="1" dirty="0"/>
              <a:t> se </a:t>
            </a:r>
            <a:r>
              <a:rPr lang="en-GB" sz="2400" i="1" dirty="0" err="1"/>
              <a:t>naziva</a:t>
            </a:r>
            <a:r>
              <a:rPr lang="en-GB" sz="2400" i="1" dirty="0"/>
              <a:t> </a:t>
            </a:r>
            <a:r>
              <a:rPr lang="en-GB" sz="2400" i="1" dirty="0" err="1"/>
              <a:t>prvo</a:t>
            </a:r>
            <a:r>
              <a:rPr lang="en-GB" sz="2400" i="1" dirty="0"/>
              <a:t> pismo. </a:t>
            </a:r>
            <a:r>
              <a:rPr lang="en-GB" sz="2400" i="1" dirty="0" err="1"/>
              <a:t>Objasni</a:t>
            </a:r>
            <a:r>
              <a:rPr lang="en-GB" sz="2400" i="1" dirty="0"/>
              <a:t> </a:t>
            </a:r>
            <a:r>
              <a:rPr lang="en-GB" sz="2400" i="1" dirty="0" err="1"/>
              <a:t>zašto</a:t>
            </a:r>
            <a:r>
              <a:rPr lang="en-GB" sz="2400" i="1" dirty="0"/>
              <a:t>? 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 Što su se zapisivali Sumerani?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</a:t>
            </a:r>
            <a:r>
              <a:rPr lang="en-GB" sz="2400" i="1" dirty="0"/>
              <a:t> </a:t>
            </a:r>
            <a:r>
              <a:rPr lang="en-GB" sz="2400" i="1" dirty="0" err="1"/>
              <a:t>Koje</a:t>
            </a:r>
            <a:r>
              <a:rPr lang="en-GB" sz="2400" i="1" dirty="0"/>
              <a:t> </a:t>
            </a:r>
            <a:r>
              <a:rPr lang="en-GB" sz="2400" i="1" dirty="0" err="1"/>
              <a:t>su</a:t>
            </a:r>
            <a:r>
              <a:rPr lang="en-GB" sz="2400" i="1" dirty="0"/>
              <a:t> </a:t>
            </a:r>
            <a:r>
              <a:rPr lang="en-GB" sz="2400" i="1" dirty="0" err="1"/>
              <a:t>razlike</a:t>
            </a:r>
            <a:r>
              <a:rPr lang="en-GB" sz="2400" i="1" dirty="0"/>
              <a:t> </a:t>
            </a:r>
            <a:r>
              <a:rPr lang="en-GB" sz="2400" i="1" dirty="0" err="1"/>
              <a:t>između</a:t>
            </a:r>
            <a:r>
              <a:rPr lang="en-GB" sz="2400" i="1" dirty="0"/>
              <a:t> </a:t>
            </a:r>
            <a:r>
              <a:rPr lang="en-GB" sz="2400" i="1" dirty="0" err="1"/>
              <a:t>pisma</a:t>
            </a:r>
            <a:r>
              <a:rPr lang="en-GB" sz="2400" i="1" dirty="0"/>
              <a:t> </a:t>
            </a:r>
            <a:r>
              <a:rPr lang="en-GB" sz="2400" i="1" dirty="0" err="1"/>
              <a:t>kojim</a:t>
            </a:r>
            <a:r>
              <a:rPr lang="en-GB" sz="2400" i="1" dirty="0"/>
              <a:t> se </a:t>
            </a:r>
            <a:r>
              <a:rPr lang="en-GB" sz="2400" i="1" dirty="0" err="1"/>
              <a:t>danas</a:t>
            </a:r>
            <a:r>
              <a:rPr lang="en-GB" sz="2400" i="1" dirty="0"/>
              <a:t> </a:t>
            </a:r>
            <a:r>
              <a:rPr lang="en-GB" sz="2400" i="1" dirty="0" err="1"/>
              <a:t>služimo</a:t>
            </a:r>
            <a:r>
              <a:rPr lang="en-GB" sz="2400" i="1" dirty="0"/>
              <a:t> </a:t>
            </a:r>
            <a:r>
              <a:rPr lang="en-GB" sz="2400" i="1" dirty="0" err="1"/>
              <a:t>i</a:t>
            </a:r>
            <a:r>
              <a:rPr lang="en-GB" sz="2400" i="1" dirty="0"/>
              <a:t> </a:t>
            </a:r>
            <a:r>
              <a:rPr lang="en-GB" sz="2400" i="1" dirty="0" err="1"/>
              <a:t>slikovnog</a:t>
            </a:r>
            <a:r>
              <a:rPr lang="en-GB" sz="2400" i="1" dirty="0"/>
              <a:t> </a:t>
            </a:r>
            <a:r>
              <a:rPr lang="en-GB" sz="2400" i="1" dirty="0" err="1"/>
              <a:t>pisma</a:t>
            </a:r>
            <a:r>
              <a:rPr lang="en-GB" sz="2400" i="1" dirty="0"/>
              <a:t>?</a:t>
            </a:r>
            <a:r>
              <a:rPr lang="hr-HR" sz="2400" i="1" dirty="0"/>
              <a:t> Objasni.</a:t>
            </a:r>
            <a:endParaRPr lang="hr-HR" sz="2400" dirty="0"/>
          </a:p>
          <a:p>
            <a:endParaRPr lang="hr-HR" sz="1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D1CA04-AC48-4B41-9B89-7AA5E3A8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386" y="517600"/>
            <a:ext cx="2787683" cy="27432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43343FC-B7C6-43FF-A5D9-BE0AF253E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641" y="3429000"/>
            <a:ext cx="3231173" cy="27432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1B4C029-EBF9-44CB-885A-D239EBCF4068}"/>
              </a:ext>
            </a:extLst>
          </p:cNvPr>
          <p:cNvSpPr/>
          <p:nvPr/>
        </p:nvSpPr>
        <p:spPr>
          <a:xfrm>
            <a:off x="5818891" y="1095619"/>
            <a:ext cx="1750750" cy="1047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i="1"/>
              <a:t>pisanje na</a:t>
            </a:r>
          </a:p>
          <a:p>
            <a:r>
              <a:rPr lang="hr-HR" i="1"/>
              <a:t>glinenoj pločici</a:t>
            </a:r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E76AC3B6-01A4-4CC2-80D2-086FBE8BE84A}"/>
              </a:ext>
            </a:extLst>
          </p:cNvPr>
          <p:cNvSpPr/>
          <p:nvPr/>
        </p:nvSpPr>
        <p:spPr>
          <a:xfrm>
            <a:off x="5604457" y="5279047"/>
            <a:ext cx="1859014" cy="825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i="1"/>
              <a:t>glinena pločica sa</a:t>
            </a:r>
          </a:p>
          <a:p>
            <a:r>
              <a:rPr lang="hr-HR" i="1"/>
              <a:t>zapisom o srebru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704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40B3FBB-5037-4290-8BD5-E573280F6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56180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→</a:t>
            </a:r>
            <a:r>
              <a:rPr lang="en-US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Pozivam</a:t>
            </a:r>
            <a:r>
              <a:rPr lang="en-US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Vas  </a:t>
            </a:r>
            <a:r>
              <a:rPr lang="en-US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košarkašku</a:t>
            </a:r>
            <a:r>
              <a:rPr lang="en-US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utakmicu</a:t>
            </a:r>
            <a:r>
              <a:rPr lang="en-US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E0497A8-E4DB-448B-86E5-2B02C39F7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036" y="625684"/>
            <a:ext cx="5511476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8AA87D-0AC6-4B11-9CC0-4BD743B0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Škola</a:t>
            </a:r>
          </a:p>
        </p:txBody>
      </p:sp>
      <p:pic>
        <p:nvPicPr>
          <p:cNvPr id="4" name="Slika 3" descr="Slika na kojoj se prikazuje fotografija, poziranje, grupa, hrana&#10;&#10;Opis je automatski generiran">
            <a:extLst>
              <a:ext uri="{FF2B5EF4-FFF2-40B4-BE49-F238E27FC236}">
                <a16:creationId xmlns:a16="http://schemas.microsoft.com/office/drawing/2014/main" id="{7B58E624-9EE0-40DC-880D-FC3307676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46" y="1115609"/>
            <a:ext cx="3529109" cy="2496844"/>
          </a:xfrm>
          <a:prstGeom prst="rect">
            <a:avLst/>
          </a:prstGeom>
        </p:spPr>
      </p:pic>
      <p:pic>
        <p:nvPicPr>
          <p:cNvPr id="1026" name="Picture 2" descr="Gabriela Shelkalina - Museum poster mesopotamian school">
            <a:extLst>
              <a:ext uri="{FF2B5EF4-FFF2-40B4-BE49-F238E27FC236}">
                <a16:creationId xmlns:a16="http://schemas.microsoft.com/office/drawing/2014/main" id="{FEE35588-8F45-4967-B47E-365C68B9D4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2788" y="1115915"/>
            <a:ext cx="3526424" cy="249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id="{F5DDA76B-67C5-4A8E-9076-5DB72FC96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133305"/>
            <a:ext cx="3553968" cy="2461451"/>
          </a:xfrm>
          <a:prstGeom prst="rect">
            <a:avLst/>
          </a:prstGeom>
        </p:spPr>
      </p:pic>
      <p:cxnSp>
        <p:nvCxnSpPr>
          <p:cNvPr id="1028" name="Straight Connector 70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97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08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15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A2B2447-3F96-446B-BEC0-EF10244943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0232" y="3941205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/>
              <a:t>digitalni udžbenik str. 53, 3D Izumi iz Mezopotamije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86FA9AB-BBBB-424D-9E38-3B8D9DA0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56250" r="36484" b="13750"/>
          <a:stretch/>
        </p:blipFill>
        <p:spPr>
          <a:xfrm>
            <a:off x="376405" y="1214816"/>
            <a:ext cx="6433226" cy="235919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6D510D1-C650-4687-8FB0-F9868F2A5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094" y="671201"/>
            <a:ext cx="2710602" cy="2999232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2DCDC41-9FD2-4187-AD7B-09253519F1AD}"/>
              </a:ext>
            </a:extLst>
          </p:cNvPr>
          <p:cNvSpPr/>
          <p:nvPr/>
        </p:nvSpPr>
        <p:spPr>
          <a:xfrm>
            <a:off x="7193533" y="3691359"/>
            <a:ext cx="2949571" cy="452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Posuda iz Mezopotamije</a:t>
            </a:r>
          </a:p>
        </p:txBody>
      </p:sp>
    </p:spTree>
    <p:extLst>
      <p:ext uri="{BB962C8B-B14F-4D97-AF65-F5344CB8AC3E}">
        <p14:creationId xmlns:p14="http://schemas.microsoft.com/office/powerpoint/2010/main" val="212366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5E44C08-713E-4FC0-9003-D3AF754581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2050" y="412750"/>
            <a:ext cx="10515600" cy="1325563"/>
          </a:xfrm>
        </p:spPr>
        <p:txBody>
          <a:bodyPr/>
          <a:lstStyle/>
          <a:p>
            <a:r>
              <a:rPr lang="hr-HR" dirty="0"/>
              <a:t>Prepišite. Dopunite.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F59616C-3020-4A84-9769-1FD9A9CF4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61250" r="52891" b="24027"/>
          <a:stretch/>
        </p:blipFill>
        <p:spPr>
          <a:xfrm>
            <a:off x="1457325" y="2543175"/>
            <a:ext cx="87344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1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7A87D8F-9102-4047-BDED-363F664A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6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hr-HR" sz="2800"/>
              <a:t>BABILON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480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838200" y="2368296"/>
            <a:ext cx="3721608" cy="3502152"/>
          </a:xfrm>
        </p:spPr>
        <p:txBody>
          <a:bodyPr>
            <a:normAutofit/>
          </a:bodyPr>
          <a:lstStyle/>
          <a:p>
            <a:r>
              <a:rPr lang="hr-HR" sz="1700" dirty="0"/>
              <a:t>2.tis.pr.Kr. Jača – </a:t>
            </a:r>
            <a:r>
              <a:rPr lang="hr-HR" sz="1700" dirty="0" err="1"/>
              <a:t>Hamurabijev</a:t>
            </a:r>
            <a:r>
              <a:rPr lang="hr-HR" sz="1700" dirty="0"/>
              <a:t> zakonik 1780.g.pr.Kr.</a:t>
            </a:r>
          </a:p>
          <a:p>
            <a:r>
              <a:rPr lang="hr-HR" dirty="0"/>
              <a:t>DZ – napravi tablicu 3 zakona i kazne i zalijepi ih u svoju bilježnicu kao razredna pravila!</a:t>
            </a:r>
          </a:p>
        </p:txBody>
      </p:sp>
      <p:pic>
        <p:nvPicPr>
          <p:cNvPr id="44038" name="Picture 6" descr="http://t1.gstatic.com/images?q=tbn:ANd9GcQ32XgfQIBo8iUkZSo1wj8jzL7mfzW4lQ_YbNXsnzhQtu2y61hs"/>
          <p:cNvPicPr>
            <a:picLocks noChangeAspect="1" noChangeArrowheads="1"/>
          </p:cNvPicPr>
          <p:nvPr/>
        </p:nvPicPr>
        <p:blipFill rotWithShape="1">
          <a:blip r:embed="rId2" cstate="email"/>
          <a:srcRect t="3422" r="1" b="4401"/>
          <a:stretch/>
        </p:blipFill>
        <p:spPr bwMode="auto">
          <a:xfrm>
            <a:off x="5177428" y="633616"/>
            <a:ext cx="2975972" cy="205740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44034" name="Picture 2" descr="http://www.ducksters.com/history/mesopotamia/hammurabi_code.jpg"/>
          <p:cNvPicPr>
            <a:picLocks noChangeAspect="1" noChangeArrowheads="1"/>
          </p:cNvPicPr>
          <p:nvPr/>
        </p:nvPicPr>
        <p:blipFill rotWithShape="1">
          <a:blip r:embed="rId3" cstate="email"/>
          <a:srcRect t="2164" r="-3" b="15701"/>
          <a:stretch/>
        </p:blipFill>
        <p:spPr bwMode="auto">
          <a:xfrm>
            <a:off x="5177427" y="2791980"/>
            <a:ext cx="2975973" cy="3337560"/>
          </a:xfrm>
          <a:prstGeom prst="rect">
            <a:avLst/>
          </a:pr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9B9BB93-6A17-417D-8CED-6E658384C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8" b="4"/>
          <a:stretch/>
        </p:blipFill>
        <p:spPr>
          <a:xfrm>
            <a:off x="8267379" y="633617"/>
            <a:ext cx="3515047" cy="3266970"/>
          </a:xfrm>
          <a:prstGeom prst="rect">
            <a:avLst/>
          </a:prstGeom>
        </p:spPr>
      </p:pic>
      <p:pic>
        <p:nvPicPr>
          <p:cNvPr id="44036" name="Picture 4" descr="http://www.phillipmartin.info/hammurabi/mesop10fs.gif"/>
          <p:cNvPicPr>
            <a:picLocks noChangeAspect="1" noChangeArrowheads="1"/>
          </p:cNvPicPr>
          <p:nvPr/>
        </p:nvPicPr>
        <p:blipFill rotWithShape="1">
          <a:blip r:embed="rId5" cstate="email"/>
          <a:srcRect l="8903" r="21153" b="-2"/>
          <a:stretch/>
        </p:blipFill>
        <p:spPr bwMode="auto">
          <a:xfrm>
            <a:off x="8267379" y="4001192"/>
            <a:ext cx="3515047" cy="212834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D4BC78C-E168-4A08-8644-E5E9E8605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br>
              <a:rPr lang="hr-HR" sz="2100" dirty="0"/>
            </a:br>
            <a:r>
              <a:rPr lang="hr-HR" sz="2100" dirty="0"/>
              <a:t>Digitalni udžbenik str. 54, 3D model </a:t>
            </a:r>
            <a:r>
              <a:rPr lang="hr-HR" sz="2100" dirty="0" err="1"/>
              <a:t>Hamurabijev</a:t>
            </a:r>
            <a:r>
              <a:rPr lang="hr-HR" sz="2100" dirty="0"/>
              <a:t> zakonik</a:t>
            </a:r>
            <a:br>
              <a:rPr lang="hr-HR" sz="2100" dirty="0"/>
            </a:br>
            <a:endParaRPr lang="hr-HR" sz="21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7DBBC8-D38D-44C9-A5A8-C2198AE4D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99" y="2368550"/>
            <a:ext cx="6791324" cy="3451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i="1" dirty="0"/>
              <a:t>→ Po čemu je poznat </a:t>
            </a:r>
            <a:r>
              <a:rPr lang="hr-HR" sz="2400" i="1" dirty="0" err="1"/>
              <a:t>Hamurabije</a:t>
            </a:r>
            <a:r>
              <a:rPr lang="hr-HR" sz="2400" i="1" dirty="0"/>
              <a:t>?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 Što misliš o zakonu koji se odnosi na žene?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 Koji zakon smatrate posebno strogim? Zašto?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 Što mislite o metodama kažnjavanja u </a:t>
            </a:r>
            <a:r>
              <a:rPr lang="hr-HR" sz="2400" i="1" dirty="0" err="1"/>
              <a:t>Hamurabijevo</a:t>
            </a:r>
            <a:r>
              <a:rPr lang="hr-HR" sz="2400" i="1" dirty="0"/>
              <a:t> doba? 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 Zašto je </a:t>
            </a:r>
            <a:r>
              <a:rPr lang="hr-HR" sz="2400" i="1" dirty="0" err="1"/>
              <a:t>Hamurabi</a:t>
            </a:r>
            <a:r>
              <a:rPr lang="hr-HR" sz="2400" i="1" dirty="0"/>
              <a:t> tvrdio da je zakone dobio od boga?</a:t>
            </a: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→ Kojoj vrsti povijesnih izvora pripada?</a:t>
            </a:r>
            <a:endParaRPr lang="hr-HR" sz="2400" dirty="0"/>
          </a:p>
          <a:p>
            <a:endParaRPr lang="hr-HR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DF7A5D8-C533-4A81-8856-14765C017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95" b="452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AE35795-DDE1-44A8-9D4E-CEB9B3596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" r="16592" b="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2881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7097399-F3F9-4B8A-83E8-17186877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hr-HR" dirty="0"/>
              <a:t>Prepišite. Nadopunite.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35BAFFF-445F-418D-AAA1-9A63C4FA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6899" cy="4351338"/>
          </a:xfrm>
        </p:spPr>
        <p:txBody>
          <a:bodyPr>
            <a:normAutofit/>
          </a:bodyPr>
          <a:lstStyle/>
          <a:p>
            <a:r>
              <a:rPr lang="hr-HR" i="1" dirty="0"/>
              <a:t>Babilonsko Carstvo – grad Babilon</a:t>
            </a:r>
            <a:endParaRPr lang="hr-HR" dirty="0"/>
          </a:p>
          <a:p>
            <a:r>
              <a:rPr lang="hr-HR" i="1" dirty="0"/>
              <a:t>Babilonski vladar: </a:t>
            </a:r>
            <a:r>
              <a:rPr lang="hr-HR" i="1" dirty="0" err="1"/>
              <a:t>Hamurabi</a:t>
            </a:r>
            <a:endParaRPr lang="hr-HR" dirty="0"/>
          </a:p>
          <a:p>
            <a:r>
              <a:rPr lang="hr-HR" i="1" dirty="0" err="1"/>
              <a:t>Hamurabijev</a:t>
            </a:r>
            <a:r>
              <a:rPr lang="hr-HR" i="1" dirty="0"/>
              <a:t> zakonik- zbirka zakona, javno izloženi, kazne su vrlo strogi</a:t>
            </a:r>
          </a:p>
          <a:p>
            <a:r>
              <a:rPr lang="hr-HR" i="1" dirty="0"/>
              <a:t>„oko za oko, zub za zub”</a:t>
            </a:r>
            <a:endParaRPr lang="hr-HR" dirty="0"/>
          </a:p>
          <a:p>
            <a:endParaRPr lang="hr-HR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4E0F07-C4FD-49FE-B971-CA4C30B29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3" r="20496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5112FE0-6076-4BFD-B941-0FA14180A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" r="8063" b="-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100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A9F1F8-7079-4A41-B13B-90005B30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Tko sam ja?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1BDB10-15BF-4BEF-AD43-897A3657A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i="1" dirty="0"/>
              <a:t>Nastala sam davno, davno. </a:t>
            </a:r>
          </a:p>
          <a:p>
            <a:r>
              <a:rPr lang="hr-HR" i="1" dirty="0"/>
              <a:t>Imala sam svoje ljude koji su bili podijeljeni po staležima. </a:t>
            </a:r>
          </a:p>
          <a:p>
            <a:r>
              <a:rPr lang="hr-HR" i="1" dirty="0"/>
              <a:t>Vladari su donosili odluke, vojnici su vješto koristili oružje, a najmanja prava imali su robovi. </a:t>
            </a:r>
          </a:p>
          <a:p>
            <a:r>
              <a:rPr lang="hr-HR" i="1" dirty="0"/>
              <a:t>Imala sam svoje zakone, gradove. </a:t>
            </a:r>
          </a:p>
          <a:p>
            <a:r>
              <a:rPr lang="hr-HR" i="1" dirty="0"/>
              <a:t>Ljudi su plaćali poreze. </a:t>
            </a:r>
          </a:p>
          <a:p>
            <a:r>
              <a:rPr lang="hr-HR" i="1" dirty="0"/>
              <a:t>S vremenom sam se toliko raširila da nas danas ima mnogo.</a:t>
            </a:r>
          </a:p>
          <a:p>
            <a:r>
              <a:rPr lang="hr-HR" i="1" dirty="0"/>
              <a:t> Ja sam?</a:t>
            </a:r>
          </a:p>
          <a:p>
            <a:pPr marL="0" indent="0">
              <a:buNone/>
            </a:pPr>
            <a:r>
              <a:rPr lang="hr-HR" i="1" dirty="0"/>
              <a:t>                                                                       DRŽAVA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976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0FE62E9-BB60-45B3-B637-E8879F886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8" t="16366" r="38154" b="21881"/>
          <a:stretch/>
        </p:blipFill>
        <p:spPr>
          <a:xfrm>
            <a:off x="4363675" y="384430"/>
            <a:ext cx="7682322" cy="6119417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9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FCC9BD-2CC3-4449-8196-D1CDF31C1A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RB/43 zadatak 8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293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6" name="Rectangle 72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7" name="Rectangle 74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6088" name="Rectangle 76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84107E-919A-4D77-8814-C3D654EE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451100"/>
            <a:ext cx="5080000" cy="3009900"/>
          </a:xfrm>
          <a:prstGeom prst="rect">
            <a:avLst/>
          </a:prstGeom>
        </p:spPr>
      </p:pic>
      <p:pic>
        <p:nvPicPr>
          <p:cNvPr id="46084" name="Picture 4" descr="http://jerryandgod.files.wordpress.com/2014/03/707-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37200" y="2451100"/>
            <a:ext cx="1562100" cy="787400"/>
          </a:xfrm>
          <a:prstGeom prst="roundRect">
            <a:avLst>
              <a:gd name="adj" fmla="val 8594"/>
            </a:avLst>
          </a:prstGeom>
        </p:spPr>
      </p:pic>
      <p:pic>
        <p:nvPicPr>
          <p:cNvPr id="46082" name="Picture 2" descr="https://upload.wikimedia.org/wikipedia/commons/thumb/9/94/The_famous_library_of_king_Ashur_bani_pal_at_nineveh.jpg/800px-The_famous_library_of_king_Ashur_bani_pal_at_nineveh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37200" y="3302000"/>
            <a:ext cx="1562100" cy="2171700"/>
          </a:xfrm>
          <a:prstGeom prst="roundRect">
            <a:avLst>
              <a:gd name="adj" fmla="val 8594"/>
            </a:avLst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hr-HR" sz="3600"/>
              <a:t>ASIRIJA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7937500" y="2019300"/>
            <a:ext cx="3454400" cy="3949700"/>
          </a:xfrm>
        </p:spPr>
        <p:txBody>
          <a:bodyPr wrap="square" anchor="t">
            <a:normAutofit/>
          </a:bodyPr>
          <a:lstStyle/>
          <a:p>
            <a:r>
              <a:rPr lang="hr-HR" dirty="0"/>
              <a:t>Sjever, planine, ratnici</a:t>
            </a:r>
          </a:p>
          <a:p>
            <a:r>
              <a:rPr lang="hr-HR" dirty="0" err="1"/>
              <a:t>Ašur</a:t>
            </a:r>
            <a:r>
              <a:rPr lang="hr-HR" dirty="0"/>
              <a:t> i NINIVA</a:t>
            </a:r>
          </a:p>
          <a:p>
            <a:r>
              <a:rPr lang="hr-HR" dirty="0" err="1"/>
              <a:t>Asurbanipal</a:t>
            </a:r>
            <a:r>
              <a:rPr lang="hr-HR" dirty="0"/>
              <a:t> - vladar</a:t>
            </a:r>
          </a:p>
          <a:p>
            <a:r>
              <a:rPr lang="hr-HR" dirty="0"/>
              <a:t>Knjižnica s 25 000 glinenih pločica – 7.st.pr.Kr.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6CF7FC-B433-455E-82B0-6BDF7108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Odgovorite na pitanja u bilježnice: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6206252-A25A-48B2-B83C-01CD51BA2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i="1" dirty="0"/>
              <a:t>→ Po čemu su Asirci bili osobito poznati?</a:t>
            </a:r>
            <a:endParaRPr lang="hr-HR" dirty="0"/>
          </a:p>
          <a:p>
            <a:pPr marL="0" indent="0">
              <a:buNone/>
            </a:pPr>
            <a:r>
              <a:rPr lang="hr-HR" i="1" dirty="0"/>
              <a:t>→ Pogledaj sliku. Koji je sumerski izum prikazan?</a:t>
            </a:r>
            <a:endParaRPr lang="hr-HR" dirty="0"/>
          </a:p>
          <a:p>
            <a:pPr marL="0" indent="0">
              <a:buNone/>
            </a:pPr>
            <a:r>
              <a:rPr lang="hr-HR" i="1" dirty="0"/>
              <a:t>→ Koje životinje love Asirci? Kojim oružjem?</a:t>
            </a:r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04491B5-CB6B-40C3-82AE-402AD72DA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2" t="47778" r="36250" b="15139"/>
          <a:stretch/>
        </p:blipFill>
        <p:spPr>
          <a:xfrm>
            <a:off x="4257675" y="3429000"/>
            <a:ext cx="7372350" cy="32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6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9F59A-84DC-42B0-A452-C6858681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Riješite </a:t>
            </a:r>
            <a:r>
              <a:rPr lang="hr-HR" dirty="0" err="1"/>
              <a:t>vježbicu</a:t>
            </a:r>
            <a:r>
              <a:rPr lang="hr-HR" dirty="0"/>
              <a:t> u </a:t>
            </a:r>
            <a:r>
              <a:rPr lang="hr-HR" dirty="0" err="1"/>
              <a:t>wordwallu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56B636-34CA-4B2D-9229-DEA4F32CE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https://wordwall.net/resource/5802172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17374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3F4A679-7CEE-4358-AEFA-49FCEBA25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5" t="22639" r="50781" b="9931"/>
          <a:stretch/>
        </p:blipFill>
        <p:spPr>
          <a:xfrm>
            <a:off x="3362325" y="-45287"/>
            <a:ext cx="5495925" cy="69848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139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DZ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61638" y="1555115"/>
            <a:ext cx="5069149" cy="4937760"/>
          </a:xfrm>
        </p:spPr>
        <p:txBody>
          <a:bodyPr>
            <a:normAutofit/>
          </a:bodyPr>
          <a:lstStyle/>
          <a:p>
            <a:r>
              <a:rPr lang="hr-HR" dirty="0"/>
              <a:t>Istraži na internetu ili pitaj starije koje znamenite spomenike možeš pronaći na području Mezopotamije. </a:t>
            </a:r>
          </a:p>
          <a:p>
            <a:endParaRPr lang="hr-HR" dirty="0"/>
          </a:p>
          <a:p>
            <a:r>
              <a:rPr lang="hr-HR" dirty="0"/>
              <a:t>Poznaješ li nekoga tko je bio u tim dalekim zemljama. </a:t>
            </a:r>
          </a:p>
          <a:p>
            <a:endParaRPr lang="hr-HR" dirty="0"/>
          </a:p>
          <a:p>
            <a:r>
              <a:rPr lang="hr-HR" dirty="0"/>
              <a:t>Odredi koje zemlje se tamo danas nalaze.</a:t>
            </a:r>
          </a:p>
        </p:txBody>
      </p:sp>
      <p:pic>
        <p:nvPicPr>
          <p:cNvPr id="49158" name="Picture 6" descr="http://i.ytimg.com/vi/XnWpBwmi6_o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1306" y="1555115"/>
            <a:ext cx="4572000" cy="3429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C4EBFED-2D87-48D4-B1F7-1F69C540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7" t="15001" r="40937" b="18194"/>
          <a:stretch/>
        </p:blipFill>
        <p:spPr>
          <a:xfrm>
            <a:off x="3181350" y="75063"/>
            <a:ext cx="5791199" cy="666403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1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1C598A69-FFFE-4C09-8FE9-D660337B0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535E4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5F1A2E9-DB57-40CE-A3FA-8E65742E9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6" y="828121"/>
            <a:ext cx="5192217" cy="2826143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2B6121AA-FB9C-49D8-9295-014C895AF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157449"/>
            <a:ext cx="3122867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A97EA9-84AE-47DA-B377-370405DDC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67" y="4359704"/>
            <a:ext cx="2756396" cy="1812330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2C188CD4-9C38-4BEB-8E94-633B1B48B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0883" y="4132885"/>
            <a:ext cx="2288736" cy="2274541"/>
          </a:xfrm>
          <a:prstGeom prst="rect">
            <a:avLst/>
          </a:prstGeom>
          <a:solidFill>
            <a:srgbClr val="535E4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2E8BD155-F3B5-4CE9-AB1C-08C964CDC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2A138C9-68A8-4A3A-9A62-631523FA7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177" y="1695938"/>
            <a:ext cx="5157201" cy="34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6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9B92774-97E6-4A01-A24D-DD30153B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3600"/>
              <a:t>POLOŽAJ</a:t>
            </a:r>
            <a:endParaRPr lang="hr-HR" sz="36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Rezervirano mjesto sadržaja 4">
            <a:extLst>
              <a:ext uri="{FF2B5EF4-FFF2-40B4-BE49-F238E27FC236}">
                <a16:creationId xmlns:a16="http://schemas.microsoft.com/office/drawing/2014/main" id="{8C38C96D-A154-44B8-AE19-4DD2BBFA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5" y="1726343"/>
            <a:ext cx="5051725" cy="3816701"/>
          </a:xfrm>
        </p:spPr>
        <p:txBody>
          <a:bodyPr anchor="ctr">
            <a:normAutofit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hr-HR" altLang="sr-Latn-RS" sz="1800" dirty="0"/>
              <a:t> </a:t>
            </a:r>
            <a:r>
              <a:rPr lang="en-US" altLang="sr-Latn-RS" sz="1800" dirty="0"/>
              <a:t>MEZOPOTAMIJA = MEĐURJEČJ</a:t>
            </a:r>
            <a:r>
              <a:rPr lang="hr-HR" altLang="sr-Latn-RS" sz="1800" dirty="0"/>
              <a:t>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hr-HR" altLang="sr-Latn-RS" sz="1800" dirty="0"/>
              <a:t> </a:t>
            </a:r>
            <a:r>
              <a:rPr lang="en-US" altLang="sr-Latn-RS" sz="1800" dirty="0" err="1"/>
              <a:t>između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rijeka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Eufrata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i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Tigrisa</a:t>
            </a:r>
            <a:endParaRPr lang="hr-HR" altLang="sr-Latn-RS" sz="1800" dirty="0"/>
          </a:p>
          <a:p>
            <a:pPr lvl="1">
              <a:buFont typeface="Wingdings 2" panose="05020102010507070707" pitchFamily="18" charset="2"/>
              <a:buNone/>
            </a:pPr>
            <a:endParaRPr lang="en-US" altLang="sr-Latn-RS" sz="1800" dirty="0"/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               </a:t>
            </a:r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                  </a:t>
            </a:r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                      </a:t>
            </a:r>
            <a:r>
              <a:rPr lang="en-US" altLang="sr-Latn-RS" sz="1800" dirty="0" err="1"/>
              <a:t>poplave</a:t>
            </a:r>
            <a:r>
              <a:rPr lang="en-US" altLang="sr-Latn-RS" sz="1800" dirty="0"/>
              <a:t>, </a:t>
            </a:r>
            <a:r>
              <a:rPr lang="en-US" altLang="sr-Latn-RS" sz="1800" dirty="0" err="1"/>
              <a:t>plodan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mulj</a:t>
            </a:r>
            <a:endParaRPr lang="hr-HR" altLang="sr-Latn-RS" sz="1800" dirty="0"/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</a:t>
            </a:r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              </a:t>
            </a:r>
            <a:endParaRPr lang="en-US" altLang="sr-Latn-RS" sz="1800" dirty="0"/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         </a:t>
            </a:r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                                </a:t>
            </a:r>
          </a:p>
          <a:p>
            <a:pPr lvl="2">
              <a:buFont typeface="Wingdings 2" panose="05020102010507070707" pitchFamily="18" charset="2"/>
              <a:buNone/>
            </a:pPr>
            <a:r>
              <a:rPr lang="hr-HR" altLang="sr-Latn-RS" sz="1800" dirty="0"/>
              <a:t>                                     </a:t>
            </a:r>
            <a:r>
              <a:rPr lang="en-US" altLang="sr-Latn-RS" sz="1800" dirty="0" err="1"/>
              <a:t>sustav</a:t>
            </a:r>
            <a:r>
              <a:rPr lang="en-US" altLang="sr-Latn-RS" sz="1800" dirty="0"/>
              <a:t> </a:t>
            </a:r>
            <a:r>
              <a:rPr lang="en-US" altLang="sr-Latn-RS" sz="1800" dirty="0" err="1"/>
              <a:t>kanala</a:t>
            </a:r>
            <a:endParaRPr lang="en-US" altLang="sr-Latn-RS" sz="1800" dirty="0"/>
          </a:p>
          <a:p>
            <a:endParaRPr lang="hr-HR" altLang="sr-Latn-RS" sz="18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878EF4A-A603-4D4B-A668-4C03405E5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8" b="1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  <p:sp>
        <p:nvSpPr>
          <p:cNvPr id="6" name="Strelica dolje 5">
            <a:extLst>
              <a:ext uri="{FF2B5EF4-FFF2-40B4-BE49-F238E27FC236}">
                <a16:creationId xmlns:a16="http://schemas.microsoft.com/office/drawing/2014/main" id="{D1D95E03-B7DE-45D1-B07D-55D33E308089}"/>
              </a:ext>
            </a:extLst>
          </p:cNvPr>
          <p:cNvSpPr/>
          <p:nvPr/>
        </p:nvSpPr>
        <p:spPr>
          <a:xfrm>
            <a:off x="3863976" y="2380543"/>
            <a:ext cx="1008063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Strelica dolje 6">
            <a:extLst>
              <a:ext uri="{FF2B5EF4-FFF2-40B4-BE49-F238E27FC236}">
                <a16:creationId xmlns:a16="http://schemas.microsoft.com/office/drawing/2014/main" id="{7869B243-7097-4F3A-9602-D44635851999}"/>
              </a:ext>
            </a:extLst>
          </p:cNvPr>
          <p:cNvSpPr/>
          <p:nvPr/>
        </p:nvSpPr>
        <p:spPr>
          <a:xfrm>
            <a:off x="3863975" y="3917258"/>
            <a:ext cx="1008063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F57482-E116-4796-A23F-1666E7C7A3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Prepišite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natuknice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bilježnice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Nadopunite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natuknice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0AD1E1-E8AC-4DFE-B366-E719A9CE1E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775" y="2599509"/>
            <a:ext cx="5735526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i="1"/>
              <a:t>MEZOPOTAMIJA - grč. ______________</a:t>
            </a:r>
            <a:endParaRPr lang="en-US" sz="2000"/>
          </a:p>
          <a:p>
            <a:r>
              <a:rPr lang="en-US" sz="2000" i="1"/>
              <a:t>zapadna Azija – rijeke __________ i _________</a:t>
            </a:r>
            <a:endParaRPr lang="en-US" sz="2000"/>
          </a:p>
          <a:p>
            <a:endParaRPr lang="en-US" sz="200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473E323-A21F-47DF-A0F6-32BA8B11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3246943"/>
            <a:ext cx="5150277" cy="21888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16DACC81-9539-4BF3-A8DA-2AC82F913090}"/>
              </a:ext>
            </a:extLst>
          </p:cNvPr>
          <p:cNvSpPr/>
          <p:nvPr/>
        </p:nvSpPr>
        <p:spPr>
          <a:xfrm>
            <a:off x="5727295" y="5583136"/>
            <a:ext cx="5019675" cy="591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 i="1"/>
              <a:t>vijugav tok rijeke Tigris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0026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425D4AB-CD98-4DD6-9398-3C8961DE0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69" y="0"/>
            <a:ext cx="7552931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7818316-E7CB-4E73-AF79-E9CAB873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4167" y="802955"/>
            <a:ext cx="4133690" cy="1454051"/>
          </a:xfrm>
        </p:spPr>
        <p:txBody>
          <a:bodyPr>
            <a:normAutofit/>
          </a:bodyPr>
          <a:lstStyle/>
          <a:p>
            <a:r>
              <a:rPr lang="hr-HR" sz="4000">
                <a:solidFill>
                  <a:srgbClr val="000000"/>
                </a:solidFill>
              </a:rPr>
              <a:t>SUMERANI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8B47C9F-A960-4902-8507-38F18DD3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695" y="511733"/>
            <a:ext cx="1857636" cy="185763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 descr="http://t0.gstatic.com/images?q=tbn:ANd9GcStArsl3mienxghZq_7jvTx4i4GeS3sPXqfdOwqtns31U7NvF3vS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6157367" y="871183"/>
            <a:ext cx="876292" cy="1138736"/>
          </a:xfrm>
          <a:prstGeom prst="rect">
            <a:avLst/>
          </a:prstGeom>
          <a:noFill/>
        </p:spPr>
      </p:pic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810568" y="2421682"/>
            <a:ext cx="4133360" cy="3639289"/>
          </a:xfrm>
        </p:spPr>
        <p:txBody>
          <a:bodyPr anchor="ctr">
            <a:normAutofit/>
          </a:bodyPr>
          <a:lstStyle/>
          <a:p>
            <a:r>
              <a:rPr lang="hr-HR" sz="2400" dirty="0" err="1">
                <a:solidFill>
                  <a:srgbClr val="000000"/>
                </a:solidFill>
              </a:rPr>
              <a:t>Zigurat</a:t>
            </a:r>
            <a:endParaRPr lang="hr-HR" sz="2400" dirty="0">
              <a:solidFill>
                <a:srgbClr val="000000"/>
              </a:solidFill>
            </a:endParaRPr>
          </a:p>
          <a:p>
            <a:r>
              <a:rPr lang="hr-HR" sz="2400" dirty="0">
                <a:solidFill>
                  <a:srgbClr val="000000"/>
                </a:solidFill>
              </a:rPr>
              <a:t>Mnogobošci</a:t>
            </a:r>
          </a:p>
          <a:p>
            <a:r>
              <a:rPr lang="hr-HR" sz="2400" dirty="0">
                <a:solidFill>
                  <a:srgbClr val="000000"/>
                </a:solidFill>
              </a:rPr>
              <a:t>Staleži </a:t>
            </a:r>
          </a:p>
          <a:p>
            <a:r>
              <a:rPr lang="hr-HR" sz="2400" dirty="0" err="1">
                <a:solidFill>
                  <a:srgbClr val="000000"/>
                </a:solidFill>
              </a:rPr>
              <a:t>Ur</a:t>
            </a:r>
            <a:r>
              <a:rPr lang="hr-HR" sz="2400" dirty="0">
                <a:solidFill>
                  <a:srgbClr val="000000"/>
                </a:solidFill>
              </a:rPr>
              <a:t>, </a:t>
            </a:r>
            <a:r>
              <a:rPr lang="hr-HR" sz="2400" dirty="0" err="1">
                <a:solidFill>
                  <a:srgbClr val="000000"/>
                </a:solidFill>
              </a:rPr>
              <a:t>Uruk</a:t>
            </a:r>
            <a:r>
              <a:rPr lang="hr-HR" sz="2400" dirty="0">
                <a:solidFill>
                  <a:srgbClr val="000000"/>
                </a:solidFill>
              </a:rPr>
              <a:t>, Kiš</a:t>
            </a:r>
          </a:p>
          <a:p>
            <a:r>
              <a:rPr lang="hr-HR" sz="2400" dirty="0" err="1">
                <a:solidFill>
                  <a:srgbClr val="000000"/>
                </a:solidFill>
              </a:rPr>
              <a:t>Akad</a:t>
            </a:r>
            <a:r>
              <a:rPr lang="hr-HR" sz="2400" dirty="0">
                <a:solidFill>
                  <a:srgbClr val="000000"/>
                </a:solidFill>
              </a:rPr>
              <a:t> – glavni grad u vrijeme kralja </a:t>
            </a:r>
            <a:r>
              <a:rPr lang="hr-HR" sz="2400" dirty="0" err="1">
                <a:solidFill>
                  <a:srgbClr val="000000"/>
                </a:solidFill>
              </a:rPr>
              <a:t>Sargona</a:t>
            </a:r>
            <a:r>
              <a:rPr lang="hr-HR" sz="2400" dirty="0">
                <a:solidFill>
                  <a:srgbClr val="000000"/>
                </a:solidFill>
              </a:rPr>
              <a:t> (ujedinio državu u 3.tis.pr.Kr)</a:t>
            </a:r>
            <a:endParaRPr lang="hr-HR" sz="2000" dirty="0">
              <a:solidFill>
                <a:srgbClr val="000000"/>
              </a:solidFill>
            </a:endParaRPr>
          </a:p>
          <a:p>
            <a:endParaRPr lang="hr-HR" sz="2000" dirty="0">
              <a:solidFill>
                <a:srgbClr val="000000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4E15E95-445D-4A45-BC1E-8468CE17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677" y="2933578"/>
            <a:ext cx="2737876" cy="273787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75">
            <a:extLst>
              <a:ext uri="{FF2B5EF4-FFF2-40B4-BE49-F238E27FC236}">
                <a16:creationId xmlns:a16="http://schemas.microsoft.com/office/drawing/2014/main" id="{133B9781-B73C-44F8-97CB-D1807A6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996" y="-26552"/>
            <a:ext cx="4082004" cy="3428999"/>
          </a:xfrm>
          <a:custGeom>
            <a:avLst/>
            <a:gdLst>
              <a:gd name="connsiteX0" fmla="*/ 350681 w 4082004"/>
              <a:gd name="connsiteY0" fmla="*/ 0 h 3428999"/>
              <a:gd name="connsiteX1" fmla="*/ 4082004 w 4082004"/>
              <a:gd name="connsiteY1" fmla="*/ 0 h 3428999"/>
              <a:gd name="connsiteX2" fmla="*/ 4082004 w 4082004"/>
              <a:gd name="connsiteY2" fmla="*/ 2444823 h 3428999"/>
              <a:gd name="connsiteX3" fmla="*/ 4081788 w 4082004"/>
              <a:gd name="connsiteY3" fmla="*/ 2445178 h 3428999"/>
              <a:gd name="connsiteX4" fmla="*/ 2231442 w 4082004"/>
              <a:gd name="connsiteY4" fmla="*/ 3428999 h 3428999"/>
              <a:gd name="connsiteX5" fmla="*/ 0 w 4082004"/>
              <a:gd name="connsiteY5" fmla="*/ 1197557 h 3428999"/>
              <a:gd name="connsiteX6" fmla="*/ 269323 w 4082004"/>
              <a:gd name="connsiteY6" fmla="*/ 1339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4" h="3428999">
                <a:moveTo>
                  <a:pt x="350681" y="0"/>
                </a:moveTo>
                <a:lnTo>
                  <a:pt x="4082004" y="0"/>
                </a:lnTo>
                <a:lnTo>
                  <a:pt x="4082004" y="2444823"/>
                </a:lnTo>
                <a:lnTo>
                  <a:pt x="4081788" y="2445178"/>
                </a:lnTo>
                <a:cubicBezTo>
                  <a:pt x="3680782" y="3038745"/>
                  <a:pt x="3001686" y="3428999"/>
                  <a:pt x="2231442" y="3428999"/>
                </a:cubicBezTo>
                <a:cubicBezTo>
                  <a:pt x="999051" y="3428999"/>
                  <a:pt x="0" y="2429948"/>
                  <a:pt x="0" y="1197557"/>
                </a:cubicBezTo>
                <a:cubicBezTo>
                  <a:pt x="0" y="812435"/>
                  <a:pt x="97564" y="450100"/>
                  <a:pt x="269323" y="13392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5060" name="Picture 4" descr="Slikovni rezultat za mesopotamia children sargon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8645815" y="490044"/>
            <a:ext cx="3217333" cy="1762631"/>
          </a:xfrm>
          <a:prstGeom prst="rect">
            <a:avLst/>
          </a:prstGeom>
          <a:noFill/>
        </p:spPr>
      </p:pic>
      <p:pic>
        <p:nvPicPr>
          <p:cNvPr id="45062" name="Picture 6" descr="https://s-media-cache-ak0.pinimg.com/236x/cd/0a/20/cd0a20a1f04fa37414c048129aba0f0c.jpg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6857355" y="3434981"/>
            <a:ext cx="1062519" cy="1735071"/>
          </a:xfrm>
          <a:prstGeom prst="rect">
            <a:avLst/>
          </a:prstGeom>
          <a:noFill/>
        </p:spPr>
      </p:pic>
      <p:sp>
        <p:nvSpPr>
          <p:cNvPr id="85" name="Freeform 79">
            <a:extLst>
              <a:ext uri="{FF2B5EF4-FFF2-40B4-BE49-F238E27FC236}">
                <a16:creationId xmlns:a16="http://schemas.microsoft.com/office/drawing/2014/main" id="{1FCEDCAD-7B1A-4AE2-818E-D93A4875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3618" y="4326947"/>
            <a:ext cx="3068382" cy="2540529"/>
          </a:xfrm>
          <a:custGeom>
            <a:avLst/>
            <a:gdLst>
              <a:gd name="connsiteX0" fmla="*/ 1612418 w 3068382"/>
              <a:gd name="connsiteY0" fmla="*/ 0 h 2540529"/>
              <a:gd name="connsiteX1" fmla="*/ 3030226 w 3068382"/>
              <a:gd name="connsiteY1" fmla="*/ 843844 h 2540529"/>
              <a:gd name="connsiteX2" fmla="*/ 3068382 w 3068382"/>
              <a:gd name="connsiteY2" fmla="*/ 923051 h 2540529"/>
              <a:gd name="connsiteX3" fmla="*/ 3068382 w 3068382"/>
              <a:gd name="connsiteY3" fmla="*/ 2301785 h 2540529"/>
              <a:gd name="connsiteX4" fmla="*/ 3030226 w 3068382"/>
              <a:gd name="connsiteY4" fmla="*/ 2380992 h 2540529"/>
              <a:gd name="connsiteX5" fmla="*/ 2949460 w 3068382"/>
              <a:gd name="connsiteY5" fmla="*/ 2513937 h 2540529"/>
              <a:gd name="connsiteX6" fmla="*/ 2929575 w 3068382"/>
              <a:gd name="connsiteY6" fmla="*/ 2540529 h 2540529"/>
              <a:gd name="connsiteX7" fmla="*/ 295261 w 3068382"/>
              <a:gd name="connsiteY7" fmla="*/ 2540529 h 2540529"/>
              <a:gd name="connsiteX8" fmla="*/ 275376 w 3068382"/>
              <a:gd name="connsiteY8" fmla="*/ 2513937 h 2540529"/>
              <a:gd name="connsiteX9" fmla="*/ 0 w 3068382"/>
              <a:gd name="connsiteY9" fmla="*/ 1612418 h 2540529"/>
              <a:gd name="connsiteX10" fmla="*/ 1612418 w 3068382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8382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8382" y="923051"/>
                </a:lnTo>
                <a:lnTo>
                  <a:pt x="3068382" y="2301785"/>
                </a:lnTo>
                <a:lnTo>
                  <a:pt x="3030226" y="2380992"/>
                </a:lnTo>
                <a:cubicBezTo>
                  <a:pt x="3005403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1493B27-6036-4A4F-B6CE-C0B9C6694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046" y="5384374"/>
            <a:ext cx="2345355" cy="90177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4AE80A-28B3-4F99-9647-AD9D6D4A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Odgovorite na pitanja u bilježnicu: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D997F7-284E-4A19-A5AB-F664F25EF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→ </a:t>
            </a:r>
            <a:r>
              <a:rPr lang="en-GB" i="1" dirty="0" err="1"/>
              <a:t>Kako</a:t>
            </a:r>
            <a:r>
              <a:rPr lang="en-GB" i="1" dirty="0"/>
              <a:t> se </a:t>
            </a:r>
            <a:r>
              <a:rPr lang="en-GB" i="1" dirty="0" err="1"/>
              <a:t>zove</a:t>
            </a:r>
            <a:r>
              <a:rPr lang="en-GB" i="1" dirty="0"/>
              <a:t> </a:t>
            </a:r>
            <a:r>
              <a:rPr lang="en-GB" i="1" dirty="0" err="1"/>
              <a:t>prvi</a:t>
            </a:r>
            <a:r>
              <a:rPr lang="en-GB" i="1" dirty="0"/>
              <a:t> </a:t>
            </a:r>
            <a:r>
              <a:rPr lang="en-GB" i="1" dirty="0" err="1"/>
              <a:t>poznati</a:t>
            </a:r>
            <a:r>
              <a:rPr lang="en-GB" i="1" dirty="0"/>
              <a:t> </a:t>
            </a:r>
            <a:r>
              <a:rPr lang="en-GB" i="1" dirty="0" err="1"/>
              <a:t>narod</a:t>
            </a:r>
            <a:r>
              <a:rPr lang="en-GB" i="1" dirty="0"/>
              <a:t> u </a:t>
            </a:r>
            <a:r>
              <a:rPr lang="en-GB" i="1" dirty="0" err="1"/>
              <a:t>Mezopotamiji</a:t>
            </a:r>
            <a:r>
              <a:rPr lang="en-GB" i="1" dirty="0"/>
              <a:t>? </a:t>
            </a:r>
            <a:endParaRPr lang="hr-HR" dirty="0"/>
          </a:p>
          <a:p>
            <a:pPr marL="0" indent="0">
              <a:buNone/>
            </a:pPr>
            <a:r>
              <a:rPr lang="hr-HR" i="1" dirty="0"/>
              <a:t>→ </a:t>
            </a:r>
            <a:r>
              <a:rPr lang="en-GB" i="1" dirty="0" err="1"/>
              <a:t>Što</a:t>
            </a:r>
            <a:r>
              <a:rPr lang="en-GB" i="1" dirty="0"/>
              <a:t> je grad - </a:t>
            </a:r>
            <a:r>
              <a:rPr lang="en-GB" i="1" dirty="0" err="1"/>
              <a:t>država</a:t>
            </a:r>
            <a:r>
              <a:rPr lang="en-GB" i="1" dirty="0"/>
              <a:t>? </a:t>
            </a:r>
            <a:endParaRPr lang="hr-HR" dirty="0"/>
          </a:p>
          <a:p>
            <a:pPr marL="0" indent="0">
              <a:buNone/>
            </a:pPr>
            <a:r>
              <a:rPr lang="hr-HR" i="1" dirty="0"/>
              <a:t>→ </a:t>
            </a:r>
            <a:r>
              <a:rPr lang="en-GB" i="1" dirty="0" err="1"/>
              <a:t>Što</a:t>
            </a:r>
            <a:r>
              <a:rPr lang="en-GB" i="1" dirty="0"/>
              <a:t> </a:t>
            </a:r>
            <a:r>
              <a:rPr lang="en-GB" i="1" dirty="0" err="1"/>
              <a:t>su</a:t>
            </a:r>
            <a:r>
              <a:rPr lang="en-GB" i="1" dirty="0"/>
              <a:t> po </a:t>
            </a:r>
            <a:r>
              <a:rPr lang="en-GB" i="1" dirty="0" err="1"/>
              <a:t>vjeri</a:t>
            </a:r>
            <a:r>
              <a:rPr lang="en-GB" i="1" dirty="0"/>
              <a:t> </a:t>
            </a:r>
            <a:r>
              <a:rPr lang="en-GB" i="1" dirty="0" err="1"/>
              <a:t>bili</a:t>
            </a:r>
            <a:r>
              <a:rPr lang="en-GB" i="1" dirty="0"/>
              <a:t> </a:t>
            </a:r>
            <a:r>
              <a:rPr lang="en-GB" i="1" dirty="0" err="1"/>
              <a:t>Sumerani</a:t>
            </a:r>
            <a:r>
              <a:rPr lang="en-GB" i="1" dirty="0"/>
              <a:t>? </a:t>
            </a:r>
            <a:endParaRPr lang="hr-HR" dirty="0"/>
          </a:p>
          <a:p>
            <a:pPr marL="0" indent="0">
              <a:buNone/>
            </a:pPr>
            <a:r>
              <a:rPr lang="hr-HR" i="1" dirty="0"/>
              <a:t>→ </a:t>
            </a:r>
            <a:r>
              <a:rPr lang="en-GB" i="1" dirty="0" err="1"/>
              <a:t>Što</a:t>
            </a:r>
            <a:r>
              <a:rPr lang="en-GB" i="1" dirty="0"/>
              <a:t> je </a:t>
            </a:r>
            <a:r>
              <a:rPr lang="en-GB" i="1" dirty="0" err="1"/>
              <a:t>zigurat</a:t>
            </a:r>
            <a:r>
              <a:rPr lang="en-GB" i="1" dirty="0"/>
              <a:t>? </a:t>
            </a:r>
            <a:endParaRPr lang="hr-HR" dirty="0"/>
          </a:p>
          <a:p>
            <a:pPr marL="0" indent="0">
              <a:buNone/>
            </a:pPr>
            <a:r>
              <a:rPr lang="hr-HR" i="1" dirty="0"/>
              <a:t>→ </a:t>
            </a:r>
            <a:r>
              <a:rPr lang="en-GB" i="1" dirty="0" err="1"/>
              <a:t>Što</a:t>
            </a:r>
            <a:r>
              <a:rPr lang="en-GB" i="1" dirty="0"/>
              <a:t> </a:t>
            </a:r>
            <a:r>
              <a:rPr lang="en-GB" i="1" dirty="0" err="1"/>
              <a:t>misliš</a:t>
            </a:r>
            <a:r>
              <a:rPr lang="en-GB" i="1" dirty="0"/>
              <a:t> </a:t>
            </a:r>
            <a:r>
              <a:rPr lang="en-GB" i="1" dirty="0" err="1"/>
              <a:t>zašto</a:t>
            </a:r>
            <a:r>
              <a:rPr lang="en-GB" i="1" dirty="0"/>
              <a:t> </a:t>
            </a:r>
            <a:r>
              <a:rPr lang="en-GB" i="1" dirty="0" err="1"/>
              <a:t>su</a:t>
            </a:r>
            <a:r>
              <a:rPr lang="en-GB" i="1" dirty="0"/>
              <a:t> se </a:t>
            </a:r>
            <a:r>
              <a:rPr lang="en-GB" i="1" dirty="0" err="1"/>
              <a:t>vjernici</a:t>
            </a:r>
            <a:r>
              <a:rPr lang="en-GB" i="1" dirty="0"/>
              <a:t> </a:t>
            </a:r>
            <a:r>
              <a:rPr lang="en-GB" i="1" dirty="0" err="1"/>
              <a:t>morali</a:t>
            </a:r>
            <a:r>
              <a:rPr lang="en-GB" i="1" dirty="0"/>
              <a:t> </a:t>
            </a:r>
            <a:r>
              <a:rPr lang="en-GB" i="1" dirty="0" err="1"/>
              <a:t>penjati</a:t>
            </a:r>
            <a:r>
              <a:rPr lang="en-GB" i="1" dirty="0"/>
              <a:t> </a:t>
            </a:r>
            <a:r>
              <a:rPr lang="en-GB" i="1" dirty="0" err="1"/>
              <a:t>na</a:t>
            </a:r>
            <a:r>
              <a:rPr lang="en-GB" i="1" dirty="0"/>
              <a:t> </a:t>
            </a:r>
            <a:r>
              <a:rPr lang="en-GB" i="1" dirty="0" err="1"/>
              <a:t>vrh</a:t>
            </a:r>
            <a:r>
              <a:rPr lang="en-GB" i="1" dirty="0"/>
              <a:t> </a:t>
            </a:r>
            <a:r>
              <a:rPr lang="en-GB" i="1" dirty="0" err="1"/>
              <a:t>zigurata</a:t>
            </a:r>
            <a:r>
              <a:rPr lang="en-GB" i="1" dirty="0"/>
              <a:t> da bi </a:t>
            </a:r>
            <a:r>
              <a:rPr lang="en-GB" i="1" dirty="0" err="1"/>
              <a:t>odali</a:t>
            </a:r>
            <a:r>
              <a:rPr lang="en-GB" i="1" dirty="0"/>
              <a:t> </a:t>
            </a:r>
            <a:r>
              <a:rPr lang="en-GB" i="1" dirty="0" err="1"/>
              <a:t>počast</a:t>
            </a:r>
            <a:r>
              <a:rPr lang="en-GB" i="1" dirty="0"/>
              <a:t> </a:t>
            </a:r>
            <a:r>
              <a:rPr lang="en-GB" i="1" dirty="0" err="1"/>
              <a:t>bogovima</a:t>
            </a:r>
            <a:r>
              <a:rPr lang="en-GB" i="1" dirty="0"/>
              <a:t>?</a:t>
            </a:r>
            <a:r>
              <a:rPr lang="hr-HR" i="1" dirty="0"/>
              <a:t> Objasni.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654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1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A84C7A2-EDF1-4ABF-9BC3-0B3FD7322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02" r="-1" b="4623"/>
          <a:stretch/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C77E9C6-D2FC-4834-9DC8-90F24AEE44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0742" y="754840"/>
            <a:ext cx="4001034" cy="27577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Digitalni udžbenik str. 51, 3D Grad Ur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EA07982-35AB-4585-B14A-35A6CFCDD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" r="4" b="3353"/>
          <a:stretch/>
        </p:blipFill>
        <p:spPr>
          <a:xfrm>
            <a:off x="8610600" y="10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97859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560</Words>
  <Application>Microsoft Office PowerPoint</Application>
  <PresentationFormat>Široki zaslon</PresentationFormat>
  <Paragraphs>88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 2</vt:lpstr>
      <vt:lpstr>Tema sustava Office</vt:lpstr>
      <vt:lpstr>Mezopotamija</vt:lpstr>
      <vt:lpstr>Tko sam ja?</vt:lpstr>
      <vt:lpstr>PowerPoint prezentacija</vt:lpstr>
      <vt:lpstr>PowerPoint prezentacija</vt:lpstr>
      <vt:lpstr>POLOŽAJ</vt:lpstr>
      <vt:lpstr>Prepišite natuknice u bilježnice. Nadopunite natuknice.</vt:lpstr>
      <vt:lpstr>SUMERANI</vt:lpstr>
      <vt:lpstr>Odgovorite na pitanja u bilježnicu:</vt:lpstr>
      <vt:lpstr>Digitalni udžbenik str. 51, 3D Grad Ur </vt:lpstr>
      <vt:lpstr>Staleži</vt:lpstr>
      <vt:lpstr>Nacrtajte u bilježnicu piramidu, poredajte staleže u njoj.</vt:lpstr>
      <vt:lpstr>Klinasto pismo</vt:lpstr>
      <vt:lpstr> →Pozivam Vas  na košarkašku utakmicu!   </vt:lpstr>
      <vt:lpstr>Škola</vt:lpstr>
      <vt:lpstr>digitalni udžbenik str. 53, 3D Izumi iz Mezopotamije </vt:lpstr>
      <vt:lpstr>Prepišite. Dopunite.</vt:lpstr>
      <vt:lpstr>BABILON</vt:lpstr>
      <vt:lpstr> Digitalni udžbenik str. 54, 3D model Hamurabijev zakonik </vt:lpstr>
      <vt:lpstr>Prepišite. Nadopunite.</vt:lpstr>
      <vt:lpstr>RB/43 zadatak 8</vt:lpstr>
      <vt:lpstr>ASIRIJA</vt:lpstr>
      <vt:lpstr>Odgovorite na pitanja u bilježnice:</vt:lpstr>
      <vt:lpstr>Riješite vježbicu u wordwallu</vt:lpstr>
      <vt:lpstr>PowerPoint prezentacija</vt:lpstr>
      <vt:lpstr>DZ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Mezopotamija</dc:title>
  <dc:creator>Nera Malbaša Kovačić</dc:creator>
  <cp:lastModifiedBy>Nera Malbaša Kovačić</cp:lastModifiedBy>
  <cp:revision>12</cp:revision>
  <dcterms:created xsi:type="dcterms:W3CDTF">2020-10-25T08:36:48Z</dcterms:created>
  <dcterms:modified xsi:type="dcterms:W3CDTF">2022-11-08T11:33:47Z</dcterms:modified>
</cp:coreProperties>
</file>