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95" r:id="rId7"/>
    <p:sldId id="304" r:id="rId8"/>
    <p:sldId id="260" r:id="rId9"/>
    <p:sldId id="305" r:id="rId10"/>
    <p:sldId id="306" r:id="rId11"/>
    <p:sldId id="294" r:id="rId12"/>
    <p:sldId id="262" r:id="rId13"/>
    <p:sldId id="263" r:id="rId14"/>
    <p:sldId id="308" r:id="rId15"/>
    <p:sldId id="313" r:id="rId16"/>
    <p:sldId id="314" r:id="rId17"/>
    <p:sldId id="292" r:id="rId18"/>
    <p:sldId id="291" r:id="rId19"/>
    <p:sldId id="307" r:id="rId20"/>
    <p:sldId id="315" r:id="rId21"/>
    <p:sldId id="316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4CED08-054B-4C6D-AB2D-AB4595FC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A107F30-F171-4E9B-B1F0-43319163E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BB80-2DCC-4708-9B7E-6392E6CC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FFB585-271D-4369-A2C8-C78FBEC2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F405BF-8802-465B-AD4D-E552D6F2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945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DF9D26-BC75-4620-9968-7ADF2966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D61EB7-7962-4353-9D7D-19E754657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1116C4E-007C-44F6-B170-88CC321E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DA1E78-72CA-4C7A-B14E-1A130F28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AD6855-09DD-4AB6-BE6B-4EE4309B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8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B03A62B-F582-4C23-9D04-C2E983CE6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9CEE1DC-1191-4E77-9DB7-27F5AB3DC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E5588C8-03B7-43A5-9AAD-557D0D29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33F45F-B30B-45AA-8950-09ED9402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A60BAEF-51DB-43C0-8CC1-D4EF7EA7A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004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C7DB0D-7341-4A83-8E82-E219FB6F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C5ED58-863F-42D6-A9C8-407ACE9F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5E1E28-87F4-476E-96A3-6B26E151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2A31BE-F4AF-462E-BB5F-E484CBC7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41774A-1C10-4887-AEC5-F8ADDBCE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33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CE44DF-0756-4FE7-BB93-E5B34255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F3491ED-2630-43C0-98F6-E86E4A795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64D3E9-B567-4EB0-B312-453FF83A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2B55405-6B33-4EB6-8813-D5FBDD06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CF74B9-EB42-43AD-9906-9DDFBE07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10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0FDDF2-A7CB-43F4-9F92-502FC0A8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F9CB96-95B9-420B-8BFE-51B8E2FA2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24AB7AB-0DD6-437E-8154-8FDDBCB82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35E2D2-8B4C-4BC7-A567-951AC3D2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2DAD6CB-95A7-4857-94C5-208E024E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279426D-1991-4600-B547-F789F543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982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70D080-D442-455F-9201-4FD1EAD1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288E518-4F99-47C7-B593-39B9E10C3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43FBA33-079A-40FE-8056-7AFC28413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9A219B3-0F5A-4469-83B4-BEC602BED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08F45FC-4075-4F64-983D-6950954E2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E87C29E-D696-48D6-B2E8-AC11073A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5E2BAE5-B3AB-405F-B68B-F737D3A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FEE3BE6-5707-4235-83A6-6DE1F649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476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DD800B-ED7F-4F9D-9687-E54F86EF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5D9AA8E-2298-42F2-94ED-F240665D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6DC19AB-B6B2-4699-8F40-94C481BB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FE361981-361A-49D4-AE9D-7AE480D4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9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A23BFE5-BD86-406D-AAE3-6D524C592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65DF28D-2AF7-4492-9A92-E0D2FA46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5FAF79F-CA20-4AF4-A9E2-3274EEE7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793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3C043E-D3BD-4151-812E-E109F92C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97C123-42EE-4A7F-8CD2-1DA206FD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A8F0B1-E25C-45F9-B926-82AAC047C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77259A4-DA21-4BD2-ACA6-408B91CE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7498C4E-590B-42D0-9356-E0EA9164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36F841C-F9E5-4AB1-9F59-096855E3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40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DCE15A-F426-4019-9091-09609DAA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57FC3FD-252B-47FA-8388-40E8AADA0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38D7532-B29C-4A97-895F-2EB130D02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0201B91-F607-48C1-92E1-EBD9E93C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85C097-8C50-4F03-9263-8BBF0F2C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CF37F9C-AB0A-4708-BFF8-B08D3EBD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184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FFBEDFC-DB5D-4D66-94CD-EB3296C2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FC5AED8-C41E-4DFC-944D-7B407FC61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F9D52A-25CD-4D18-80BB-7E0FB50CD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C767-B034-4E11-9831-FD9FFCA6FA97}" type="datetimeFigureOut">
              <a:rPr lang="hr-HR" smtClean="0"/>
              <a:t>23.3.2022.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4AA466-2D51-466A-829F-9E9BF0B53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BD04F8-6F64-4020-B647-847C5948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6DE39-9615-4F2C-AA84-F6469919AA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962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R1XOcuTn3x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9102599" TargetMode="External"/><Relationship Id="rId2" Type="http://schemas.openxmlformats.org/officeDocument/2006/relationships/hyperlink" Target="https://learningapps.org/view910248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d26KUImH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A130CA-991E-4C92-A494-EB7D8666E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3C749F-9A26-4B1E-BC2E-572D03DF9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Slika na kojoj se prikazuje trava, zgrada, staro, ruševina&#10;&#10;Opis je automatski generiran">
            <a:extLst>
              <a:ext uri="{FF2B5EF4-FFF2-40B4-BE49-F238E27FC236}">
                <a16:creationId xmlns:a16="http://schemas.microsoft.com/office/drawing/2014/main" id="{C1DE0519-6487-44B2-834A-2FDDACE57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28" r="-1" b="-1"/>
          <a:stretch/>
        </p:blipFill>
        <p:spPr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D51C6-1188-49B8-B829-31D2C2813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56BA586-8922-4113-BD35-BBF1EB1A1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D9CD240-DC65-43CF-A04D-69C4F6244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hr-HR" sz="2800" b="1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Rimski svijet</a:t>
            </a:r>
            <a:br>
              <a:rPr lang="hr-HR" sz="2800" b="1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2800" b="1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</a:t>
            </a:r>
            <a:r>
              <a:rPr lang="hr-HR" sz="28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stoljeća Rima</a:t>
            </a:r>
            <a:endParaRPr lang="hr-HR" sz="2800" dirty="0">
              <a:solidFill>
                <a:srgbClr val="080808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B459D3-9A4C-4A3D-9CEB-8AB28DCE8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7353" y="4527440"/>
            <a:ext cx="2700944" cy="659993"/>
          </a:xfrm>
          <a:noFill/>
        </p:spPr>
        <p:txBody>
          <a:bodyPr>
            <a:normAutofit/>
          </a:bodyPr>
          <a:lstStyle/>
          <a:p>
            <a:endParaRPr lang="hr-HR" sz="160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tarix.info/uploads/posts/2011-11/1320155418_636.jpg">
            <a:extLst>
              <a:ext uri="{FF2B5EF4-FFF2-40B4-BE49-F238E27FC236}">
                <a16:creationId xmlns:a16="http://schemas.microsoft.com/office/drawing/2014/main" id="{D1C37764-0E73-4F89-98E5-163523D2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179384" y="643467"/>
            <a:ext cx="4624030" cy="2543217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s://encrypted-tbn2.gstatic.com/images?q=tbn:ANd9GcQlW0ACWGx-SkTCCH1zsLW-3IWkZ6sgyfPrX5s8go3O3ytcIkL9">
            <a:extLst>
              <a:ext uri="{FF2B5EF4-FFF2-40B4-BE49-F238E27FC236}">
                <a16:creationId xmlns:a16="http://schemas.microsoft.com/office/drawing/2014/main" id="{9FB85BF6-ADB1-4BEC-B95A-F784D8F2C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338316" y="666743"/>
            <a:ext cx="4732940" cy="2496664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christophclasen.de/galerien/albums/sachbuch/Romulus-und-Remus.jpg">
            <a:extLst>
              <a:ext uri="{FF2B5EF4-FFF2-40B4-BE49-F238E27FC236}">
                <a16:creationId xmlns:a16="http://schemas.microsoft.com/office/drawing/2014/main" id="{9DA4040A-C7EB-4D9D-8690-0C413357C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197830" y="3671316"/>
            <a:ext cx="4587138" cy="254586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https://encrypted-tbn2.gstatic.com/images?q=tbn:ANd9GcTj8FBbWCRJQUz8kSJNK7An8qGWOuBf01tXUR0-CISG5gcdd1nd">
            <a:extLst>
              <a:ext uri="{FF2B5EF4-FFF2-40B4-BE49-F238E27FC236}">
                <a16:creationId xmlns:a16="http://schemas.microsoft.com/office/drawing/2014/main" id="{84F12EB5-DFED-4A14-8062-82FADE8E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810501" y="3671316"/>
            <a:ext cx="3788570" cy="2553469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aobljeni pravokutnik 13">
            <a:extLst>
              <a:ext uri="{FF2B5EF4-FFF2-40B4-BE49-F238E27FC236}">
                <a16:creationId xmlns:a16="http://schemas.microsoft.com/office/drawing/2014/main" id="{2324A714-88E0-47BD-9352-803434461292}"/>
              </a:ext>
            </a:extLst>
          </p:cNvPr>
          <p:cNvSpPr/>
          <p:nvPr/>
        </p:nvSpPr>
        <p:spPr>
          <a:xfrm>
            <a:off x="640080" y="4419600"/>
            <a:ext cx="10908792" cy="12039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753. g. pr. Kr.</a:t>
            </a:r>
          </a:p>
        </p:txBody>
      </p:sp>
      <p:pic>
        <p:nvPicPr>
          <p:cNvPr id="52240" name="Picture 16" descr="http://www.covermagazin.com/images/romul-rem-3.jpg">
            <a:extLst>
              <a:ext uri="{FF2B5EF4-FFF2-40B4-BE49-F238E27FC236}">
                <a16:creationId xmlns:a16="http://schemas.microsoft.com/office/drawing/2014/main" id="{F9FEA492-0FD2-426A-88EA-B22C824B83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t="15740"/>
          <a:stretch/>
        </p:blipFill>
        <p:spPr bwMode="auto"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238" name="Picture 14" descr="http://povijest.net/v5/wp-content/uploads/2006/04/romul-rem-borba.jpg">
            <a:extLst>
              <a:ext uri="{FF2B5EF4-FFF2-40B4-BE49-F238E27FC236}">
                <a16:creationId xmlns:a16="http://schemas.microsoft.com/office/drawing/2014/main" id="{76EE3E4F-0536-4F41-93F8-ACC67DBB6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t="11460" r="-3" b="2413"/>
          <a:stretch/>
        </p:blipFill>
        <p:spPr bwMode="auto"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7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DB21AA3-BB53-47A1-BE22-683B5370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Zadatak: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9D693272-EC39-41B0-8662-7769E6EA7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132889"/>
              </p:ext>
            </p:extLst>
          </p:nvPr>
        </p:nvGraphicFramePr>
        <p:xfrm>
          <a:off x="2324100" y="3560762"/>
          <a:ext cx="7934325" cy="25352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44541">
                  <a:extLst>
                    <a:ext uri="{9D8B030D-6E8A-4147-A177-3AD203B41FA5}">
                      <a16:colId xmlns:a16="http://schemas.microsoft.com/office/drawing/2014/main" val="4184042254"/>
                    </a:ext>
                  </a:extLst>
                </a:gridCol>
                <a:gridCol w="3889784">
                  <a:extLst>
                    <a:ext uri="{9D8B030D-6E8A-4147-A177-3AD203B41FA5}">
                      <a16:colId xmlns:a16="http://schemas.microsoft.com/office/drawing/2014/main" val="3475828843"/>
                    </a:ext>
                  </a:extLst>
                </a:gridCol>
              </a:tblGrid>
              <a:tr h="493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2400" dirty="0">
                          <a:effectLst/>
                        </a:rPr>
                        <a:t>POVIJESNI IZVORI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hr-HR" sz="2400" dirty="0">
                          <a:effectLst/>
                        </a:rPr>
                        <a:t>LEGENDA</a:t>
                      </a:r>
                      <a:endParaRPr lang="hr-H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372549"/>
                  </a:ext>
                </a:extLst>
              </a:tr>
              <a:tr h="20418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hr-HR" sz="1100">
                          <a:effectLst/>
                        </a:rPr>
                        <a:t> </a:t>
                      </a:r>
                      <a:endParaRPr lang="hr-H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hr-HR" sz="1100" dirty="0">
                          <a:effectLst/>
                        </a:rPr>
                        <a:t> 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745152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B20C734-53FC-4C25-9438-1CAEC0F64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48619"/>
            <a:ext cx="108204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hr-HR" altLang="sr-Latn-R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odgovarajuće stupce razvrstaj sljedeće: </a:t>
            </a:r>
            <a:r>
              <a:rPr kumimoji="0" lang="hr-HR" altLang="sr-Latn-R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 Mars, Latini, 753. g. pr. Kr., 6. st. pr. Kr., Etruščani, vučica, </a:t>
            </a:r>
            <a:r>
              <a:rPr kumimoji="0" lang="hr-HR" altLang="sr-Latn-RS" sz="3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Romul</a:t>
            </a:r>
            <a:r>
              <a:rPr kumimoji="0" lang="hr-HR" altLang="sr-Latn-R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Rem, Tiber</a:t>
            </a:r>
            <a:r>
              <a:rPr kumimoji="0" lang="hr-HR" altLang="sr-Latn-R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hr-HR" altLang="sr-Latn-R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29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D0C836C-BA37-459C-9573-260AEDAE2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81" t="30971" r="18359" b="6529"/>
          <a:stretch/>
        </p:blipFill>
        <p:spPr>
          <a:xfrm>
            <a:off x="1438738" y="270027"/>
            <a:ext cx="8690683" cy="631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6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1A45DA2-126F-4E02-8591-B36CC66A8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7" t="48611" r="19219" b="9722"/>
          <a:stretch/>
        </p:blipFill>
        <p:spPr>
          <a:xfrm>
            <a:off x="1093802" y="794737"/>
            <a:ext cx="9656489" cy="47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aobljeni pravokutnik 3">
            <a:extLst>
              <a:ext uri="{FF2B5EF4-FFF2-40B4-BE49-F238E27FC236}">
                <a16:creationId xmlns:a16="http://schemas.microsoft.com/office/drawing/2014/main" id="{505168A6-BEE0-4B61-B1BD-76100D577386}"/>
              </a:ext>
            </a:extLst>
          </p:cNvPr>
          <p:cNvSpPr/>
          <p:nvPr/>
        </p:nvSpPr>
        <p:spPr>
          <a:xfrm>
            <a:off x="638882" y="639193"/>
            <a:ext cx="3571810" cy="35735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SENAT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02" name="Picture 2" descr="http://www.crystalinks.com/RomanKingdomSenate.jpg">
            <a:extLst>
              <a:ext uri="{FF2B5EF4-FFF2-40B4-BE49-F238E27FC236}">
                <a16:creationId xmlns:a16="http://schemas.microsoft.com/office/drawing/2014/main" id="{01EEAFCB-58D5-473A-AFB2-A455421DB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80854" y="640080"/>
            <a:ext cx="6361499" cy="55504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aobljeni pravokutnik 1">
            <a:extLst>
              <a:ext uri="{FF2B5EF4-FFF2-40B4-BE49-F238E27FC236}">
                <a16:creationId xmlns:a16="http://schemas.microsoft.com/office/drawing/2014/main" id="{85472B6C-AF1E-412C-B9E4-6B4EB14FC70E}"/>
              </a:ext>
            </a:extLst>
          </p:cNvPr>
          <p:cNvSpPr/>
          <p:nvPr/>
        </p:nvSpPr>
        <p:spPr>
          <a:xfrm>
            <a:off x="638882" y="639193"/>
            <a:ext cx="3914068" cy="35735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NARODNA SKUPŠTINA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778" name="Picture 2" descr="http://www.mrdowling.com/images/702senator.png">
            <a:extLst>
              <a:ext uri="{FF2B5EF4-FFF2-40B4-BE49-F238E27FC236}">
                <a16:creationId xmlns:a16="http://schemas.microsoft.com/office/drawing/2014/main" id="{7E484EED-F462-421D-A9B3-D137F7ED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54296" y="673729"/>
            <a:ext cx="7214616" cy="54831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extLst>
              <a:ext uri="{FF2B5EF4-FFF2-40B4-BE49-F238E27FC236}">
                <a16:creationId xmlns:a16="http://schemas.microsoft.com/office/drawing/2014/main" id="{B2C0DCC4-377B-463C-BA7C-AAD9EEAB7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1484313"/>
            <a:ext cx="8569325" cy="2316162"/>
          </a:xfrm>
          <a:prstGeom prst="rightArrow">
            <a:avLst>
              <a:gd name="adj1" fmla="val 50000"/>
              <a:gd name="adj2" fmla="val 65363"/>
            </a:avLst>
          </a:prstGeom>
          <a:solidFill>
            <a:srgbClr val="99CC00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000"/>
              </a:spcAft>
            </a:pPr>
            <a:r>
              <a:rPr lang="hr-HR" altLang="sr-Latn-RS" sz="2000">
                <a:latin typeface="Calibri" panose="020F0502020204030204" pitchFamily="34" charset="0"/>
              </a:rPr>
              <a:t>          Kraljevstvo                                Republika                          Carstvo</a:t>
            </a:r>
            <a:endParaRPr lang="hr-HR" altLang="sr-Latn-RS" sz="2000">
              <a:latin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hr-HR" altLang="sr-Latn-RS" sz="2000">
                <a:latin typeface="Calibri" panose="020F0502020204030204" pitchFamily="34" charset="0"/>
              </a:rPr>
              <a:t>             753.g.pr.Kr.                            509.g.pr.Kr.                  27.g.pr.Kr.- 476.g                </a:t>
            </a:r>
          </a:p>
          <a:p>
            <a:pPr eaLnBrk="1" hangingPunct="1"/>
            <a:endParaRPr lang="sr-Latn-CS" altLang="sr-Latn-RS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89661FC0-CAAF-401F-93B1-058CE1A3345C}"/>
              </a:ext>
            </a:extLst>
          </p:cNvPr>
          <p:cNvCxnSpPr/>
          <p:nvPr/>
        </p:nvCxnSpPr>
        <p:spPr>
          <a:xfrm>
            <a:off x="1919288" y="1916114"/>
            <a:ext cx="0" cy="1800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2A7CE6A9-FC55-486C-86AA-8E516BBCC6FD}"/>
              </a:ext>
            </a:extLst>
          </p:cNvPr>
          <p:cNvCxnSpPr/>
          <p:nvPr/>
        </p:nvCxnSpPr>
        <p:spPr>
          <a:xfrm>
            <a:off x="7464425" y="1844676"/>
            <a:ext cx="0" cy="1800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>
            <a:extLst>
              <a:ext uri="{FF2B5EF4-FFF2-40B4-BE49-F238E27FC236}">
                <a16:creationId xmlns:a16="http://schemas.microsoft.com/office/drawing/2014/main" id="{879B2296-7BF3-47B1-B918-FC1130ED1E09}"/>
              </a:ext>
            </a:extLst>
          </p:cNvPr>
          <p:cNvCxnSpPr/>
          <p:nvPr/>
        </p:nvCxnSpPr>
        <p:spPr>
          <a:xfrm>
            <a:off x="4727575" y="1844676"/>
            <a:ext cx="0" cy="1800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F534002F-3E18-4D02-AA48-F6D287A3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2889"/>
            <a:ext cx="85344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13605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3200" dirty="0"/>
              <a:t>RIMSKI KRALJEVI 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3200" dirty="0"/>
              <a:t>(POSLJEDNJA ČETVORICA SU ETRUŠČANI)</a:t>
            </a:r>
            <a:endParaRPr lang="en-US" sz="3200" dirty="0"/>
          </a:p>
        </p:txBody>
      </p:sp>
      <p:graphicFrame>
        <p:nvGraphicFramePr>
          <p:cNvPr id="76869" name="Group 69">
            <a:extLst>
              <a:ext uri="{FF2B5EF4-FFF2-40B4-BE49-F238E27FC236}">
                <a16:creationId xmlns:a16="http://schemas.microsoft.com/office/drawing/2014/main" id="{8D339562-C8E6-46A4-99DE-3DCCD6732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265"/>
              </p:ext>
            </p:extLst>
          </p:nvPr>
        </p:nvGraphicFramePr>
        <p:xfrm>
          <a:off x="1847850" y="1552575"/>
          <a:ext cx="8515350" cy="5305426"/>
        </p:xfrm>
        <a:graphic>
          <a:graphicData uri="http://schemas.openxmlformats.org/drawingml/2006/table">
            <a:tbl>
              <a:tblPr/>
              <a:tblGrid>
                <a:gridCol w="4536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9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Romul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753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-716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g.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hr-HR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pr.Kr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Numa Pompili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715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-67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g.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hr-HR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pr.Kr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Tul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ije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Hostil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ije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673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-64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g. </a:t>
                      </a:r>
                      <a:r>
                        <a:rPr kumimoji="0" lang="hr-HR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pr.Kr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Marci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-61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g. </a:t>
                      </a:r>
                      <a:r>
                        <a:rPr kumimoji="0" lang="hr-HR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pr.Kr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Luci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Tar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kvinije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Pris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ko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616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-579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g. </a:t>
                      </a:r>
                      <a:r>
                        <a:rPr kumimoji="0" lang="hr-HR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pr.Kr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Tul</a:t>
                      </a:r>
                      <a:r>
                        <a:rPr kumimoji="0" lang="hr-H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ije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578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-535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g. </a:t>
                      </a:r>
                      <a:r>
                        <a:rPr kumimoji="0" lang="hr-HR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pr.Kr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Luci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Tar</a:t>
                      </a:r>
                      <a:r>
                        <a:rPr kumimoji="0" lang="hr-HR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kvinije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Oholi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-510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g. </a:t>
                      </a:r>
                      <a:r>
                        <a:rPr kumimoji="0" lang="hr-HR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pr.Kr</a:t>
                      </a:r>
                      <a:r>
                        <a:rPr kumimoji="0" lang="hr-HR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7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509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g.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hr-H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pr.Kr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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pobuna Rimljana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 </a:t>
                      </a:r>
                      <a:r>
                        <a:rPr kumimoji="0" lang="hr-H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Rimska republika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!</a:t>
                      </a:r>
                    </a:p>
                  </a:txBody>
                  <a:tcPr marL="91437" marR="914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5BAD533-55E7-4F2D-9D0A-65926F21C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56" t="24167" r="45078" b="22500"/>
          <a:stretch/>
        </p:blipFill>
        <p:spPr>
          <a:xfrm>
            <a:off x="2635787" y="643466"/>
            <a:ext cx="692042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3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EDD415-6775-441A-A320-69210474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endParaRPr lang="hr-HR" sz="36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47DD9E-E974-4E47-A6FC-7F8BD89B7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n-US" sz="2000">
                <a:hlinkClick r:id="rId2"/>
              </a:rPr>
              <a:t>(1444) "HISTORY IN 3D" - ANCIENT ROME 320 AD - 2nd trailer – YouTube</a:t>
            </a:r>
            <a:r>
              <a:rPr lang="hr-HR" sz="2000"/>
              <a:t>   - virtualna šetnja Rimom</a:t>
            </a:r>
          </a:p>
          <a:p>
            <a:endParaRPr lang="hr-HR" sz="2000"/>
          </a:p>
          <a:p>
            <a:endParaRPr lang="hr-HR" sz="2000"/>
          </a:p>
          <a:p>
            <a:endParaRPr lang="hr-HR" sz="2000"/>
          </a:p>
          <a:p>
            <a:pPr marL="0" indent="0">
              <a:buNone/>
            </a:pPr>
            <a:r>
              <a:rPr lang="hr-HR" sz="2000"/>
              <a:t>ZADATAK: </a:t>
            </a:r>
          </a:p>
          <a:p>
            <a:pPr marL="0" indent="0">
              <a:buNone/>
            </a:pPr>
            <a:r>
              <a:rPr lang="hr-HR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Zapišite u bilježnicu što ste uočili te svoje dojmove i eventualna pitanja.</a:t>
            </a:r>
            <a:endParaRPr lang="hr-HR" sz="2000"/>
          </a:p>
          <a:p>
            <a:pPr marL="0" indent="0">
              <a:buNone/>
            </a:pPr>
            <a:endParaRPr lang="hr-HR" sz="2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Slika 3" descr="Slika na kojoj se prikazuje na otvorenom, kamen, staro&#10;&#10;Opis je automatski generiran">
            <a:extLst>
              <a:ext uri="{FF2B5EF4-FFF2-40B4-BE49-F238E27FC236}">
                <a16:creationId xmlns:a16="http://schemas.microsoft.com/office/drawing/2014/main" id="{5CAD8F37-1151-44F4-9BB8-2F744DA1E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20" y="2205211"/>
            <a:ext cx="6253212" cy="35174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655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07D284-B6C1-42B7-83FB-F46E7E0372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881" y="639193"/>
            <a:ext cx="3902769" cy="357351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Zadatak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hr-H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Riješi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listić</a:t>
            </a:r>
            <a:r>
              <a:rPr lang="hr-H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/zalijepi listić u bilježnicu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0F86EF8-57EE-494D-B000-909F0D4EF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50" t="23333" r="9531" b="8750"/>
          <a:stretch/>
        </p:blipFill>
        <p:spPr>
          <a:xfrm>
            <a:off x="4541651" y="266420"/>
            <a:ext cx="6621649" cy="65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66583D-1209-4604-B6E9-F8850D431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EA6987-1A9E-41D1-8851-BD76DCD91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Legenda o osnutku Rima (learningapps.org)</a:t>
            </a:r>
            <a:r>
              <a:rPr lang="hr-HR" dirty="0"/>
              <a:t> - utvrđivanja redoslijeda zbivanja u legendi o osnutku Rima </a:t>
            </a:r>
          </a:p>
          <a:p>
            <a:r>
              <a:rPr lang="hr-HR" dirty="0">
                <a:hlinkClick r:id="rId3"/>
              </a:rPr>
              <a:t>Apeninski poluotok (learningapps.org)</a:t>
            </a:r>
            <a:r>
              <a:rPr lang="hr-HR" dirty="0"/>
              <a:t> – slijepa karta</a:t>
            </a:r>
          </a:p>
        </p:txBody>
      </p:sp>
    </p:spTree>
    <p:extLst>
      <p:ext uri="{BB962C8B-B14F-4D97-AF65-F5344CB8AC3E}">
        <p14:creationId xmlns:p14="http://schemas.microsoft.com/office/powerpoint/2010/main" val="218807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523F652-D648-4057-8EFC-64A9CAC4D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85" t="34167" r="19765" b="23333"/>
          <a:stretch/>
        </p:blipFill>
        <p:spPr>
          <a:xfrm>
            <a:off x="643467" y="755162"/>
            <a:ext cx="10905066" cy="53476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962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karta&#10;&#10;Opis je automatski generiran">
            <a:extLst>
              <a:ext uri="{FF2B5EF4-FFF2-40B4-BE49-F238E27FC236}">
                <a16:creationId xmlns:a16="http://schemas.microsoft.com/office/drawing/2014/main" id="{E359D7F6-C39F-4429-ACAE-A8B9FE17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12" y="643467"/>
            <a:ext cx="4972176" cy="557106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372E122-B4CB-40DD-A348-B5D6BE963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43" t="21944" r="13203" b="11529"/>
          <a:stretch/>
        </p:blipFill>
        <p:spPr>
          <a:xfrm>
            <a:off x="6524145" y="643467"/>
            <a:ext cx="475710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18010AD7-775E-4C7E-B278-6C7F34FCF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373" b="230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38185B1-AFB1-451E-838E-B61E153A8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effectLst/>
              </a:rPr>
              <a:t>Rim nosi nadimak „vječni grad“</a:t>
            </a:r>
            <a:endParaRPr lang="en-US" sz="4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5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>
            <a:extLst>
              <a:ext uri="{FF2B5EF4-FFF2-40B4-BE49-F238E27FC236}">
                <a16:creationId xmlns:a16="http://schemas.microsoft.com/office/drawing/2014/main" id="{377D167D-F89E-4EFB-A0D1-851041DFFE7B}"/>
              </a:ext>
            </a:extLst>
          </p:cNvPr>
          <p:cNvSpPr/>
          <p:nvPr/>
        </p:nvSpPr>
        <p:spPr>
          <a:xfrm>
            <a:off x="648929" y="629266"/>
            <a:ext cx="3505495" cy="16223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ZNANOST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3129ADFD-F2C6-491E-926D-B04D114774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sr-Latn-RS" sz="2000"/>
              <a:t>PRVO NASELJE MA MJESTU RIMA</a:t>
            </a:r>
          </a:p>
          <a:p>
            <a:pPr lvl="1"/>
            <a:r>
              <a:rPr lang="en-US" altLang="sr-Latn-RS" sz="2000"/>
              <a:t>uz obalu rijeke Tiber</a:t>
            </a:r>
          </a:p>
          <a:p>
            <a:pPr lvl="1"/>
            <a:r>
              <a:rPr lang="en-US" altLang="sr-Latn-RS" sz="2000"/>
              <a:t>osnovali ga Latini – sedam brežuljak</a:t>
            </a:r>
          </a:p>
          <a:p>
            <a:pPr lvl="1"/>
            <a:r>
              <a:rPr lang="en-US" altLang="sr-Latn-RS" sz="2000"/>
              <a:t>- u 6. st. pr. Kr. Rim osvajaju Etruščani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026" descr="D:\TOMISLAV - SLIKE\KARTE\PETI RAZRED\21. SEDAM RIMSKIH BREŽULJAKA.TIF">
            <a:extLst>
              <a:ext uri="{FF2B5EF4-FFF2-40B4-BE49-F238E27FC236}">
                <a16:creationId xmlns:a16="http://schemas.microsoft.com/office/drawing/2014/main" id="{D36D7063-097C-4BB7-A39B-5A846F540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544531" y="807593"/>
            <a:ext cx="5741992" cy="5239568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4B40E075-30AB-41D6-BFDD-B25C4985C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4101"/>
            <a:ext cx="4202870" cy="2878523"/>
          </a:xfrm>
          <a:custGeom>
            <a:avLst/>
            <a:gdLst>
              <a:gd name="connsiteX0" fmla="*/ 4202870 w 4202870"/>
              <a:gd name="connsiteY0" fmla="*/ 2878523 h 2878523"/>
              <a:gd name="connsiteX1" fmla="*/ 0 w 4202870"/>
              <a:gd name="connsiteY1" fmla="*/ 2878523 h 2878523"/>
              <a:gd name="connsiteX2" fmla="*/ 2878523 w 4202870"/>
              <a:gd name="connsiteY2" fmla="*/ 0 h 2878523"/>
              <a:gd name="connsiteX3" fmla="*/ 4202870 w 4202870"/>
              <a:gd name="connsiteY3" fmla="*/ 1324347 h 28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2870" h="2878523">
                <a:moveTo>
                  <a:pt x="4202870" y="2878523"/>
                </a:moveTo>
                <a:lnTo>
                  <a:pt x="0" y="2878523"/>
                </a:lnTo>
                <a:lnTo>
                  <a:pt x="2878523" y="0"/>
                </a:lnTo>
                <a:lnTo>
                  <a:pt x="4202870" y="1324347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71D5DFC5-85CD-4DB0-9549-D5AA3A1F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481849" y="4022486"/>
            <a:ext cx="3655570" cy="2646427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19F2DF91-4956-4FED-AAF9-98B74CFE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082775" y="4721406"/>
            <a:ext cx="3124834" cy="3124834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317FA41-DFFF-4E14-B0E1-F1171106C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763614" y="2441510"/>
            <a:ext cx="4947321" cy="4462142"/>
          </a:xfrm>
          <a:custGeom>
            <a:avLst/>
            <a:gdLst>
              <a:gd name="connsiteX0" fmla="*/ 0 w 4947321"/>
              <a:gd name="connsiteY0" fmla="*/ 0 h 4462142"/>
              <a:gd name="connsiteX1" fmla="*/ 0 w 4947321"/>
              <a:gd name="connsiteY1" fmla="*/ 1115211 h 4462142"/>
              <a:gd name="connsiteX2" fmla="*/ 3346931 w 4947321"/>
              <a:gd name="connsiteY2" fmla="*/ 4462142 h 4462142"/>
              <a:gd name="connsiteX3" fmla="*/ 4947321 w 4947321"/>
              <a:gd name="connsiteY3" fmla="*/ 2861751 h 4462142"/>
              <a:gd name="connsiteX4" fmla="*/ 4947321 w 4947321"/>
              <a:gd name="connsiteY4" fmla="*/ 0 h 44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7321" h="4462142">
                <a:moveTo>
                  <a:pt x="0" y="0"/>
                </a:moveTo>
                <a:lnTo>
                  <a:pt x="0" y="1115211"/>
                </a:lnTo>
                <a:lnTo>
                  <a:pt x="3346931" y="4462142"/>
                </a:lnTo>
                <a:lnTo>
                  <a:pt x="4947321" y="2861751"/>
                </a:lnTo>
                <a:lnTo>
                  <a:pt x="4947321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68" name="Picture 4" descr="http://upload.wikimedia.org/wikipedia/commons/0/03/Tavares.Forum.Romanum.redux.jpg">
            <a:extLst>
              <a:ext uri="{FF2B5EF4-FFF2-40B4-BE49-F238E27FC236}">
                <a16:creationId xmlns:a16="http://schemas.microsoft.com/office/drawing/2014/main" id="{B9613D5D-810E-4C4D-B575-CF91ECAEB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t="3803" r="-4" b="-4"/>
          <a:stretch/>
        </p:blipFill>
        <p:spPr bwMode="auto">
          <a:xfrm>
            <a:off x="6096000" y="1"/>
            <a:ext cx="4768968" cy="3429243"/>
          </a:xfrm>
          <a:custGeom>
            <a:avLst/>
            <a:gdLst/>
            <a:ahLst/>
            <a:cxnLst/>
            <a:rect l="l" t="t" r="r" b="b"/>
            <a:pathLst>
              <a:path w="4768968" h="3429243">
                <a:moveTo>
                  <a:pt x="1044759" y="0"/>
                </a:moveTo>
                <a:lnTo>
                  <a:pt x="3724209" y="0"/>
                </a:lnTo>
                <a:lnTo>
                  <a:pt x="4768968" y="1044760"/>
                </a:lnTo>
                <a:lnTo>
                  <a:pt x="2384484" y="3429243"/>
                </a:lnTo>
                <a:lnTo>
                  <a:pt x="0" y="1044760"/>
                </a:lnTo>
                <a:close/>
              </a:path>
            </a:pathLst>
          </a:cu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72" name="Picture 8" descr="http://i1.trekearth.com/photos/34428/forum_romanum_from_platino.jpg">
            <a:extLst>
              <a:ext uri="{FF2B5EF4-FFF2-40B4-BE49-F238E27FC236}">
                <a16:creationId xmlns:a16="http://schemas.microsoft.com/office/drawing/2014/main" id="{AB43A7CF-DCE1-4992-A09B-6BE32E4556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517" r="12654"/>
          <a:stretch/>
        </p:blipFill>
        <p:spPr bwMode="auto">
          <a:xfrm>
            <a:off x="1327032" y="1"/>
            <a:ext cx="4768968" cy="3429243"/>
          </a:xfrm>
          <a:custGeom>
            <a:avLst/>
            <a:gdLst/>
            <a:ahLst/>
            <a:cxnLst/>
            <a:rect l="l" t="t" r="r" b="b"/>
            <a:pathLst>
              <a:path w="4768968" h="3429243">
                <a:moveTo>
                  <a:pt x="1044759" y="0"/>
                </a:moveTo>
                <a:lnTo>
                  <a:pt x="3724209" y="0"/>
                </a:lnTo>
                <a:lnTo>
                  <a:pt x="4768968" y="1044760"/>
                </a:lnTo>
                <a:lnTo>
                  <a:pt x="2384484" y="3429243"/>
                </a:lnTo>
                <a:lnTo>
                  <a:pt x="0" y="1044760"/>
                </a:lnTo>
                <a:close/>
              </a:path>
            </a:pathLst>
          </a:custGeom>
        </p:spPr>
      </p:pic>
      <p:sp>
        <p:nvSpPr>
          <p:cNvPr id="4" name="Zaobljeni pravokutnik 3">
            <a:extLst>
              <a:ext uri="{FF2B5EF4-FFF2-40B4-BE49-F238E27FC236}">
                <a16:creationId xmlns:a16="http://schemas.microsoft.com/office/drawing/2014/main" id="{A8B6ED00-2599-4793-8AE9-B7D7772A181C}"/>
              </a:ext>
            </a:extLst>
          </p:cNvPr>
          <p:cNvSpPr/>
          <p:nvPr/>
        </p:nvSpPr>
        <p:spPr>
          <a:xfrm>
            <a:off x="4286858" y="2761554"/>
            <a:ext cx="3618284" cy="134572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FORUM ROMANUM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6D203FA-9405-4E71-9D22-0D9ED95C7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1847323" y="1610940"/>
            <a:ext cx="723574" cy="72357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470" name="Picture 6" descr="https://encrypted-tbn1.gstatic.com/images?q=tbn:ANd9GcStGJuhEhGbs20ALofRCgf5Lk7U4okOEH5PPHG-o7VcX2eKABgH">
            <a:extLst>
              <a:ext uri="{FF2B5EF4-FFF2-40B4-BE49-F238E27FC236}">
                <a16:creationId xmlns:a16="http://schemas.microsoft.com/office/drawing/2014/main" id="{1464AD59-89A9-4D27-A92B-3AC62B868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 t="2887" r="1" b="1"/>
          <a:stretch/>
        </p:blipFill>
        <p:spPr bwMode="auto">
          <a:xfrm>
            <a:off x="1321659" y="3433346"/>
            <a:ext cx="4768968" cy="3424654"/>
          </a:xfrm>
          <a:custGeom>
            <a:avLst/>
            <a:gdLst/>
            <a:ahLst/>
            <a:cxnLst/>
            <a:rect l="l" t="t" r="r" b="b"/>
            <a:pathLst>
              <a:path w="4768968" h="3424654">
                <a:moveTo>
                  <a:pt x="2384485" y="0"/>
                </a:moveTo>
                <a:lnTo>
                  <a:pt x="4768968" y="2384485"/>
                </a:lnTo>
                <a:lnTo>
                  <a:pt x="3728799" y="3424654"/>
                </a:lnTo>
                <a:lnTo>
                  <a:pt x="1040170" y="3424654"/>
                </a:lnTo>
                <a:lnTo>
                  <a:pt x="0" y="2384485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155" name="Frame 15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771" name="AutoShape 2" descr="data:image/jpeg;base64,/9j/4AAQSkZJRgABAQAAAQABAAD/2wCEAAkGBxQTEhQUExQWFhUXGRwYGBcYGB0gHxwbGh0cHRgdHB0dHCgiGh8lHhwbITEhJSkrLi8uHB8zODMsNygtLisBCgoKDg0OGxAQGywkHyQsLCwsLCwsLCwsLCwsLCwsLCwsLCwsLCwsLCwsLCwsLCwsLCwsLCwsLCwsLCwsLCwsLP/AABEIAMIBBAMBIgACEQEDEQH/xAAbAAACAgMBAAAAAAAAAAAAAAAFBgMEAAIHAf/EAEYQAAIBAwMCBAMFBgMGBAYDAAECEQADIQQSMQVBBiJRYRNxgTKRobHBBxQjQtHwUmLhJDRyorLxFTNDcyVjgpKzwhZTVP/EABkBAAMBAQEAAAAAAAAAAAAAAAABAgMEBf/EACMRAAICAgMBAAMBAQEAAAAAAAABAhEhMQMSQVETMmEicQT/2gAMAwEAAhEDEQA/AHcVtWwSpFSvS7JHLTPRcxWu7M1YtqKl+GKjukV1ZJpb4irIcAVQuYOK2SaxkjRMnbNbpiof3n+IUAOFDTtMZJH2uCccfKpDdpFelu2asKaHpeqYXqloqywLgr3fVcGpFpAbqc1vfh1Kg9oqArUttIpALus0hQ8GOx9ar7KO9UTdA9M1FprSgQRn1rsjy/5t7Od8f+qQLfSMBuIxUXw6Y1K7Y7UNbS+piiPNewlxVooqgxWriTU1xcxz71ptrZfTJmmwV5tqdLU1Kmmmk5JDUWymEqRUJ4EmiNqwo+0Jqym0cCDWUuZLRa472UdN01myYFTP0kjgqavLqBXrX5rB807NVxxBf/hZ7kVINCg9zV4V5smj8smH44lZdMoHFepbUHirIsk/Ko7lmKntY+pXu6dJmBQ6+noM/KipWsdZyauM6E42AGtkVlErmmzgGsro/IjL8bLKaWvH0daW9XUjauuS5Wb4IvhkVvbFQNqDXiX6olUePbNa/FIqc3ZqK6Kaf0H/AADdO6hqGuOWCABiu3vCle5bOH5jM8YijJvTQHQdMvIZNwmWbyhsbTC8dzifq3rRlrJET3zWXG02y5xqiYPUqMaqipFuVq0ZhGwanmh1vUirA1IioaZomi5bNTu0DNU9PfFS6i6CKhrIyDVX5wBPvUAWvTditBcrVLBmzy5djiqt1yavEj0IrQkVcZJeEtWUIqazZJOeKvacAHtUd7VqAxZhjk9gO0+lEuZhHiNbdoA1uz+lQaXVC4SqSe4MGD8iRn6UHTxFa37ATPH2T/SsnyL1mig/EFLtwzQweItPvNv4yb1kFZyCMH8cVnUeqD4N10YbkRmHsQpIkfMVzfoGjlGZxJIG2c/P0+VRyctJUOML2dA6d4rW7cFsWnQkEguVBaI+yATPfv2pksXJE/nXCOu2HF62yuyyfKFYjaBzkd/lXTel9Tdb/wAFgNhkK24k4WYzPvWceVt0ypQrQ5pdHepA4oWrVL8St+pn2CS3K9cg1RtXanB96mik7NmUVqWAFeXY9aj2+lIDx7oryqt7TtPFZWvWP0jtL4UiwFeC5Woaa3Nv2p4EbAzW4s+9QrFCddeA12nkboR48u45g494U1E5dVZUVboYCAoLMYA5JpGPic/Fc3rsICfhIAFnPlEmZO3Pbg043es2CCGR4jg2WH4la5t406jpbt5TC+RSpZRzuB7DmP0rnlyOWDVQURs8A9RGpu6hld2VSqqLhnygncQM7ZjgEc8cU1XlVV85TGSwGR/h4zk9u80g/snu7rl9VLKu0GCCJG7kZ5E+md1M3iG9cF8bbe4G2gJkASWuxgnOBnHpUWXQSWySoI4IkH2PHyrw6cioPDHUGa0wYEbHKgnuOcewmKIvcmuyPI5IwcaIE0/vVhdJHJrUfOvBcp2xa2e7PSp9nqaq/HjvWfGmgWCwqCtLgg1Jp/epQwPNLtTKq0VTdNQ3Gq68dqqbh6U1JCaZU1RZkZVcoxEBgASPeDXOOu9H1enUuLi3LYIBglWM/wCXjkxyfWulOAT7UD8Woh0zKSMsuCeQGBP4VPIotWODaZQ8B+J7hD29TcAVFBthigMAEN6bsQcycUM8SWtNfuu6XbltzBm2TtJjkAHBPpQPXuiec4CwGgccwMCasW7o2i5tOxhuU48wHoJn8K42bxdaD/hG1cAuoXOows7xkLPC5yfn6CqXjfVXNPqGNuyxssA4JBGT9ockDOI96k8H+Jrdq9BQxcEFiYggkgAfzTjuOad9FrvjbgLKsDkK6zHpM+oE/P1pAmc8u6rQX1Xc91L6ITt2ORuAmBtEET3/ACFWeldeXUXkVXAucglSOBOe0du3NdCPTbSsHXTqrRlkDKQe+RQPq3g7S6piWR0uGTuDKRPuIBP3jiih2SDq7WoGoA8wkMg7TGRM/dRa7rUSC7BQTGTEnmPn7Uvt+zTTEeVmDCIZgZGQcZ7x2iqXUfDV42nB1t4FSWUOwMEDGeTj3+laLlkiHxpjrbuKwBUgg8EGQfqKmSfWuOaTq72rbK2qBOQCt2Mng+XvEZiaN+EOoi7fC/EDOJYHc5wMkSRglcVf5f4R0o6aFrV7sTVI3yPQHvHrUL3ZrVK9kt1ovfvFZQ7eayq6oVso9P65buEhZxnKkfjEVct6iVBzwDn/AFpJTVIP50H1FXrHUCIAuiAAAJUwBxFcy51eUbPifjGHql5ktO9tA7KJ2ltsgc+aDFK3S+sfvFy3fZCjWSwIQBx5jtE+YMeceXmfnWvVOs6hUYSrIRzbWX9xtkzjuJ+lV/AptPdcq77p+wwKmABnHlB3dp4Apz5O2hRhQ467XagWbrRb8qsQAziQBIn/AAk+mY9a5j421JtKplLhZiAFY8BRk5PdiI9vejHjHri27t23s1G1YG9R5cgHhiAfQgitv2saHcNKzEHDBYUiAyqYxM5X55qLTKoFfsx6u9rUb7iQrqUU8cZYycGIA+orpXizV2rduzegszELIaDtCt+EmcZpL0OjWxa0u1i4LeZAoljtaCCYiCxPOcemHpnU27SwyyyqPIGAmAQ0HHsRjipHQL6d1i0oMljLE8r3j/N/c1b0XXLVyCrxJOCR2xHfk8CcxUypNtFL+ZrRLKLQ2xsYyMSDI4njtVLoGgezpSUCttNwhQkEkDcsEnB7VoptYJcU3Yd3mvKH9O6ibm4MjW3XlWiYPcQa8sdVRkV5ie3eujsqsx6u6CMVhPtQHX9cC9wg7Tkn5D/Q0P8A33UXR5A23/G52rH/AAg5/Cs3zxNFxSexsa7HJj5mvS1Kn/8AHhcX+NcZ9w4WAv0jn5mq9vp2r03+73viIP8A0rufoD2+hFQv/QryU+B+DrurUmlfTeL1B2am21h/UglfviR90e9Sa/xZaRWKgtBxkANn+U5/KtlOL9M2msUH2ehvWejrqlhmZSAwEHEmORGRIFeP1qyFDM8AgGSDGfeKxOt2d20OPWcAfeYptqiVaZy7RaO7euLbJA3NtMcTwTwJinHxl4UtfuTOm4Pp7ZKEnlVElSOOBQjww4/eA0T9qPbkz9wj60c674iS5pb9sA7ntOBx3BHrmPauaNU7Nndit4R0au43egPb9RVzxvpr9nV22t3HCXFG1Udl8ygAyFIX0P51D4NB+Mv/AAj9KYvGkNqNKoyyySPmFj8qlKxsJanVdQOki0IvmM/E4iDIDqQZ4ieTzzQbwP421d4sl3dewCCEURHM/ZGRR7qnX00xVXV2jbu2LO2QCPng9vQ0B8DP8OxduQYBmPX2/GqcVglMsX/2jXU1zWHsKqBlHmUi4AwGcMRycR2iovGXjZLf8MWQzuhMlnXbOAYZIbvx6UP6ntvdTV1BI2W+D6TI5od406nb1F+2FUfwwyHIPBGPzo6odk/hbwy2os7/ACINxUSGMx/MOJFbWtaOnas7re8qGURKgyI/zes/dUJ65ctItldRtVFC7VAEY9QJ+s0Nt3xcdVBkAyD7tG7n5Cm0qwSnk6j0DrX70nxChT74n2JAmiZIrnfi7UFW0yrce3uTyqrEAkluQPYAT8q26b4vbTp8K7auXGUwG3A++0k8kfM1pCeMilBrQ+1lVNN1G26hlYe4Jgg+hByD7GsrW0ZAbq3UbVrU2tP+7qzXRKkkD1n+U+lX9bpbFm3dvG0pCJvIgcAEkUua3rti7cS6zWfiW/sHdwOf8UH/AFqTU+L7bSrmy9phsuL5pKkMDEH3H0mvMyem5IJWdNY1Wje+li2rm2/wwcncAYyIgyMGfSqng3Ti1cuYPb/pDT9RittD4o0aBLdsMiKZhFL4EkxPuZrzwk1zfdF11ZySZXgDsOJxMZrRaMpbBn7R9u+6uNzMD8gFXP1P60x+K0D2dESJk2ufe3cpA/ajcdNcSMrsQwRg4gyfTFMYvX3Gm+PdUoIYKqkRCYmWOAJHFVVIi7DfUtIPhaVh2uKp+56YkXNuBIDifYbD+sUs9cv7V00Pgv8AZ/xeh57Zov1FG/dRtuPbYuvmU5JM4++PwqRh2xZ/8s98jj/K9A9Rr/3fTM5VmHxWGBkSuME+uKXfjuMHqN0PB2yymTBMdz2mPag/Rrjvp2e5qrlyLhXYSCGwpk4knM59qpEklzxczuWVGlgAcETxHfFDz1dgSy2IJ5IABPrkgk1aSIXy8RmPyqtetyyEEgAyeciCI+8g/SrA0frN+fKhHzIn5YHFENB1O8yXQysXEFW34gEE4M5959q8EUT6Om74wwP4R5xPnT2p6Ex8s/vjWzvt6cEjBF1+49Ph4++rPwr4IVbdg24gyzbgRjjYd0/T61YXXInwbbTNzCntKrJn7vSrNy6ADg/QEz8sVAHNbvhe2TJa73j+K33c0M6xrNN08BWVnL5AOTA5ksIA/HNNty4QSMEgkYrm37Rd7ahZPkCDy8580kDtjE/Kphl0aTxGypqvEtu80MpVN0gTxnExzHYAUQ0+pW4JX+U7fNgnA+4Z/OktdPESGH4c8Uc6PdCoQfXv8hWrWDGN2NPg+0JZiMzA9p/70F6kditKwSsHt9oRxH0maYPBizu/4hSl1XqADLbwWY9uw9fvmslsvwKeD3/jr/fpR/xG/wD8StD0RD98/wBKX/Co/jr9P0o14lugdTtzP/lWuAT/ADXPQVS2J6AP7TNebWvYDE27bTJHaOx9qYvDzRpNSf8AChIpW/atf/28QObFvlf+LsRTZ4c/3TVf8B/Kq8IWxe8IQ+qDSG3MxmP77mhXwg+qvAAD+Ky9/U5ggfrRfwSB8URjnHzql03/AHu+D/8A6bg+m80rK8AviCxGovD0KgT/AMK+qxV3oFgzbMiS3YD1HpFQeJXK627Hqvp/gWpujXSHtkncd3602/8AJNZGzxXZZ7tvybttsZAxy3qeaCau2VAB3Icuo907xPOcd84o74huMCkH/wBPPz7fdmlfreoIZAWOS0ZI7Ie3zoWim/pLrb3x2+JcVi5Akx6Y9Kyqtu5bjLpPuTWVdsE0dh6b0yyrtFhVgFZ2RMicGMj9RQ7rOjuCwRpwEublOJU7RO6Nok9sUc0bDeuPr9DS31+6bFn4oQAm6VYNLCDMEDcImASPeuWPjOid5Qw6K6jXFZdpBLcf8LT+NBFxrdTgfbU/eq/1q70G4v8AAbyh2nftEZG4YHpmhdvUzr9RGM2x9yKJ+sT9aa0TLasUv2r24vr/AO0p/Fx+lHuoaNVs6R1VQXS0Gnv/AA7n60N/auv8S23rbj7i39aL9RM6HpxXki3+CuM/fVLRJP1+wCunIIADjb685j15/GjnW7nwtLvC7yrIYIPeR2BPf0xVLrEfuieWYuJB9Mr/ANqtddAOjft9g8/5hSAq9NtW2OnYASzXSFIgiXuyOORJpS6hZ+HoNyMUHxScTGbacxicGPrFdG6VbK2reBAvt9JuNH/VSl1wD9xvCOL1v/pb+lOOxS0ItnWHYzC76DPr7cH0rUam4VJN38Pl71W0I/h3QR/h/wCqh3UtUymFxHtz9/t+tW7EGruvcW1/iiT9/wCM0Y6brr/7q10Pa5FtjGSJB7yM7Yx70sXVBtWWiCVbH/1Cjeisbunsp76q3/8AjuGhiOw6JXaxaNy4rXQsq+wnaSIwFIiAY9TUGh0uqJ/iay5jv+7gZj1jijfTkmzazwijBxAFWWt+WM9+59+9IBHVgb1/Mw0TtAJgCSQAPMTMmlDxlaPxwZYAoIge596edda3Mc95/wC9Jfi74i3gERGAtj7RI4JmCMVMXUrRclcaYtWNCHMHiN3m9cD1gTH5VcvaFba79zQe5Awfuq7ZSThFbH8pfPBwZA+uK1TTIwG/+GRJhdzDg4n4vP0rTt9M+qL3gvWIDE8kH/WkDX6v4moT1DQTM/pgffT34MDD09PtRkTGIPalzV9DRd1wP9gk55I9Ow9f7FSsBLKCXhp41C/T8xRjxQ89SskThLX/AF3BwaA+Gr38dcemaL+K0nXWWgeZF7f4WePzFT6V4Af2wMRr1GM2LXz+09M3SCToNZEz8F8e+w0J/aj0dX1ltt4WLNsbcZ87+/v6Uc8MuF0epYiQEYx6gDirvBCWRU8F9QCXVDD1mSB3PqfaotFf/wBsvERB1Ln/AJjFS6C58TWB1xKqTtEAHaNwG4cTNVgCuqeQc3XMnE+bPzpWPwpeL2/229Hqv/Qte9Lktbz3/WiHinpk6h3kiSskHE7QB+AFVukadkuIpzkEE9xJiPY5pv8AUXo3+JGB2x//AFj8jSV4wYhrfb7X5W6ZvG9y6GItnzBLcAH2BJPsY/A0tW0+OkXlKNB8xPpBJH3Caa0DF8a5hg1lFtLobMGRuyc7J+4k8VlURR3zp+qVjbMROfv96DeLxOluDywtwEljAA82ZkUs9ON+d2n3GCcyu0tyJDGPwpU8V9X1Vy3uvW2S3uIZoYIzDjbu4YDsDkVzxjqjpnPBe6J4kuC6hBYgMSCIxPJH3cH0ps6bpHt6t7jtuF9RcU/8sR2iK5p00jYNqMTLCQCeR+fJFPvhgMrWSSCBbYjJnzOMQTGIOYE7u8Cqaozi8nv7TGHxNMrQA6tn0grx/wDdU/8A4nZbSaezbbc1gopBwSDIJAz/ADAfKRUf7RemfGOmPxAhUPBb0G0ngRPHMDih2n0FlQHtsxbeoLZAIO1oAkg9s+3aisBmxy6w4GiIPJa3EjnzL+k1f1hQ6c/E+xCz94j8aGeJUnRYOQ6QfQyOfvFEtTpvi6RwByo/NTSLCOi6jbZBDgLzIjnmTPeaXfHeosDTOqN5mZW5XMTPHt6CubdXubblxPNiRtOByR25oLa1QF0gQTtI9I9cxJq0iWENK2LqjsgM/X9K11PTCQCTzUWhvDaxIMsIgDt86v2Lm4LhhMDggDNWI01NiLViMgBh+NGuh3A2kvBTIF5J+e1p/OKA3A/wlDEkq9zPtuO3j2ijHgbSOdFqyiMf4tsiFxyAfnE1LGdu6LdJsWsE+Rc/TPNS2taDdNnaQwXfmIKyAYM8yR2qh4bun93t8HBOOMme5/uKt6ZSYuPG4AiR6Egn6So+6pAWF1CNeuIH8yHK+0Az+NIvjjWXbWshcr8JMGdpJZweBzFGtezWeoXboe2ZtoAAAeQB5u0zHzBGc1in96e4zScBVAURg+cEnyna3tOalKmU5WqF7R65GVT8O4Jn/wAu27KIJGSFwccVF1LVWUIDfF3EGPKexgyMEd+1Mt7RXBKKV3KhYAwpILAHadpAOSeDxxSvrdMRbE6ZnCsyr5mPmzIlNuMH25q7vwmqYU8CwbjD5flP30s3NT5XBPO4T85x880e8EXwHY9t3P8AfyoQem3AL4v2ihVPipLA7gx8hBXEd4J9KloXpJ4XT+OnyFNHia3Gt0px9lfwZv60ueFR/HT++1MXjAxrNL/wiP8A7s0ej8LPj7Qo95WZoK2QQI5gt9/HFVvDhB0WoBmChBj3FEfF2mR2VneIt4XH+biTknH3UH8K3wdJdwDK8Hj8KFeScgPpqKutIWdogCT8s5g/TtXnVbP+04UgFmie/m5GTivNJLaxsEZGCZiQI+n6Va61cdtShYEwO2RG4xx7UvR+BnqNh8wFXKkPvIb7PoB78TS29orqVG4N9nKme/4HvHvTPrdOzXGi2SceoMbRx5SKXXdRq1AhY2iNwOfmDE0KTZKDniGyGvDyktCDkgYURwD/AIueOaVbnSL5csrEBmJhWwJPGCKdddorL3X33AGAAKgS07REYgesyao3ekWQCA10exH41SkwbYljw/f/AJ3ef/cf9KymW+/wjt/eGURIBUjHt/EGMVlV2ZNMKdO6psub7oL+QLKMqmV4JPJ5PejD6m5eJthbfwCo8l8bghyCbblcNk87uPpS9b1JuLBHwyB9pQoY+sbgY+6tLltthAa43H2rv1nyqufnWF1tmvUJnwtpxeVg9sDjYpieff3ra9pbdrU2tsbXmR8isCg/TklxPlJMggkQefWIopqLym9aBgzJH0g/f/rTTsusDF1O2hW2XE5Md+fnQHxBsFvEBtyx5hPIExGcUS8S6drlgBGKZjcORjt70mtb1KALcZLiAiXyGGRH9z3oDstDv1Ez066SYMKcCZgiB9YGaMaBVOlJBzswe+BNBeon/wCH3h6KCI9oP3UT6djTN6hG4+XamI5V4quK934lsbkuZDYiYOPrBjtilxEi4WKgzIJEHn647V0lNDadQDaAUY8u3H3Z+lRWvDWlSQtsnv8Aa9flWimkhNNsRdMoAYscdiPsmSBgx6mrNrXr8P7WRP4GjvW+nW4t2yrMlncy2kIwpy0SMkvB78e+BN5Snwy9pArXJVoADKHVSQV27iAG+WBV3ZP8KC6cG0WhSxYkkR7E/XmnX9kuqYWtSCzBRlYVcczJKkxNLTaG5cYlV8rGV2qFAxgCMHHvTP8As/11ywlwXP4aCNucnLbgFBn39Oal6A6j4eZTprR7lAfwoirqAAB9AK5/rfFvwbCjT2/iPJG0yu0Sc8Zx2BrOk+L7rKZRbZXs8yZPYzkfKo1sqrM8T6df3h28rM4Hl7wgAgywHcmK10uss2wTt23eIBk+bPBYxMT9KtJ1gXDuNpRciAwaM8Htn/tSh4j1CXLguIdQzAbSExt2n+YFgx57elAMYbvV1+F9ofG2hSrAE5gmYYqB9Z9qCv4x0Z2Lbtm0VO52QKAzAGe+7n29OOaW+oNuufHZL4MABntNwogHcEbzHuarsbd821mSogEXBxuYkMGRTye4p0Fhzwfd5Efzf9qPdc6pZuaS9se3v+GUZd3m8g2iJ5mJx7VX8H6C0rjduBJxkR8ua8694NCPvVE+GNxeHwQTILS3Mc+YRmprIhV8PXQNSnzFN3i/Ts2s0xVHIVBkKSJ3HvwKUOlIP3s7fshyB3xOO5nHuadevay5bu2zaZQTbGCiMcEn+YTH1ptpZYEnixgqKXVgGTarkHbMnn5YNR+FOhC5priJeSWUw3MHtkTGfX3rXq3Ufjae3b1IRhIIIYLtPHChcnOPNig9jSbMWLl1WAwbbHI+v0H0qPyIlsJafpVvS6iL9uRgi6J808/ZIbHEwaq+Itw1Juae4gVgvlLEQQIaCEyMTPvUOsAW2Lr3WOowvw7qsp9mUgwy++BWmi+BcWbibLg2qfhmFA80vjv9kEe01D5HdIXbxEus8S3bq7Li2n2j7U8qMSeIPPrS6dRauMpe2hCmZTJOT7CR7GR70etLZz9k5IlRE555Psar6vQpb89q0pbsAOfX0g8+/encwqRe6xrbXxRd0kD4iKTttj7QUCCWyswMZ470N1+ruMs3LbA+oj8oFe9D1he3cd1COrRGROAYjJmTV3qurVVMxBhfMJMtEyMSAfTNXn0pQ+gy305Liq8P5h/jUcEjv8qymfpOjS7bBW2bgUlNyOoEjmQ7AzJNZVp0NdUaXxbOpdvMFICwY9BOe1a6vp1v+S48/wCaMexwGP1pZtdQPxzvkgiRESCP9KI3Ops2SDHpM/lWMmk8j7JFu3pfh53pI+Zwfx4qXRot6/amAQSWbH2YjM9pzj0oV8c9x9/at/CRYa4DcQr75HaShIMdjIGaINN4EpW6Oh9Z6QH05VWm4u24gDRkSOxyCJ9qQeoaZ7cMxEnuIn8s5roOusxZTdtChipYmANwIHHOSFgxz7CVTxTp2MCwskSGAifoCfXHPatVFXkT+hSxrQ+iukMD/Da2ZaDLCIChRIk/hV3wiGNlUuRwUOeZBxkYMRiuMWjdt3iGNy2xbygmIx9qP8U95+dd18HsW0dl3G98hjgNhiJH0FDQ07EnVadrTupWCDBk8/8Afn614+qZUZmC7VBLAZwufXn/AEot+0nV21ezz5llwBEgEbZ49+PSke9rUZXSHIfsWkzAAg8njj9MVn7kSaQy29ajkMgV/mM7Y7ER6L68fdas620bYtuDtSdqmCFEAkDgjM80gHXfDAABMHiO0fKrdjXKQGLEdj5gZmfqMfOqG5oZeqaC04lGUZ2gMjbeY4x6jPyoZft6qxi5pwyjvbP/AOrVJouphcq7x3x6cc0cudUe7b27PLu3EspwfmDjsMH6c01JrwNizf1lx1U2oVSftsMgdyFmMZyT24qtpurLaa4QWcE4BPIY7kbB4IKrjEiOaYTfVla38IAKB5s4Y5jLeYfKe9BtL0q21y8bwVV8uwKplWCw3+HkkHnt9apN+hgvad01G9rbsrKxG2P4ZGSCCDBbicd+T33WzdEm5vVhkkA3JBkCCIj3Akj3qr0HRJYUTe/lP2xyS3JE/wCEKBn1pkXU2+zhpbG0TAPqc/eamV3gaqsgMX7iuvmlp8kkruMmIJXnHBM0N63rVu27ha2ouLIJEA8E57zkcgUS6/4jNmVthmOI3DaOc8jIjuKB6jUi7Yutth3O5okyQu2fbsMelJX6KiHQrC2yWG6JlhPfGf8AWjGr65qLilHKurDt9Oe/ftQGxhbYBH2e+Ks/HhgMERyPmP6VbAMeGer6ZWJuWeGILeQ5Ef8Ayi0Z9a6L17oiX7K3BNsojMNmdwiQCCo/AA5rjvT7ghwpjztOPZexHz7V2Dwp1W5qdKrvM8eQR9liMZ/y/jSkk1kTOcXtQgH8Vz8x5Y9II/FfQ1vZ11jzAXVEfX8jz39MdsUG8da3U2tRcDo1pXZmWRBZZwZ4PbjvS5Y0gY5YT3JqOioKQ/6/Xt8Ntl3ftyVYGMDsJMGPpihfRPEZu3QhtgFgcoBiBnByMD171r0qwV0d9+RBAEnAxMe3FV/COiD6i3js3HptNNJDoHeIv96uKgIyuQY5UE47ZPJroOj0Nz4awJYbQxY9o4Mn2/Glvr/Qbo1TuElDEbc/yKBPftRvxV0/UutttLI2rBClZgDAg+8/8tD8H6EdP0e4xPlSeYDCDOByBP39qA+JOkahk+zkMGllIGPeM5oK3X+p6bbvW4BP8wcDkTwYHPpUul/atqFPnAOfQH8tv51SjYu1FzRa25aDD4bCW3YQNkgTkP6zWVd0/wC1O0wl7Cbvkf6N+dZVUicg+9pi9zcpAgkyY4gYyQPXvUwBX7SgmOQ2MjH2THvg1qQfT8K1Dn+/9BXBKblsycm9m6o0Tk/dW1pilwXUlHEEEdjEHHvWzM20sQdoMEwYn5xXm4H09eKns1oLfhY1fVb9yN7kgcAk47TE+nest9Qg7kTzKDtyQPMZJIHJ9+cn1qv8TsRUy2iwhRx2APAqlKa0O5F65cTUFGvBVz5nWN0HGCZiM4MT69q6B4e1NpEWwv2ragkhcQWbaQRjOTA4muXJa3Ez/Tj8qJ9H6n8AxuIBIxtkD6ck1pDmepFRl9Cn7UumXrpt37I3IiEXAIlRMhjnIyZjiM0kdD04e4VclH2k2iCpm5I2CDMg5EV13o+oS8hkKWIO4YgyPfkGYg8HmaUfF/huxbvWLqWzbVuWtAwGUyOTGZGcAQa6bWxuORHtWLpuMzINqsu83JVJJ4ODHft2po654eN8LdFuyqIIJtFSrT9ksViPTIodZS5c3rYvo6M5LzBY+srPB+fJ5rRL16yWQqNjEjMgEZAwZ2xxilh6KSWmGuj2Noj4doqJ+0A3MSZIJHA79zFb9f1zW/gkIAXuBAQVxIZoAECTG0E8TPzDaXrShlVrSkZnyTIzjIz8jWHVfF2+Tad0qm0DPGPXE4qlFfR2SdF6zrFu32uqyqC6L9mQrD7IjuITnEz3qvpNW7Bt2T5Z7Sdo5jP3URtk5BtAnknZPOIwfaqVy0CvlQISeVWO3pwfupyjaoiyhcvpM7BIxO79TUysijDBT6ByfyMUPv6C6BhVfvIXMUOv6e5kMjA85Qj9KxXCvSVSZd6h1CDBc3MRJAIg8jzAniqulvtc3KCAsRhQAOYAxW+lsrGSVz3/AEMCit3phVR5GyOSpHzz8q16UWCCrC3tbtGZ7SPp9Jq502yjQS0exkdwe/atjYgTMY95rEO2I7xP1oKJNLopDGY8zc/SjXhK5dta6xbFxltvIKgmD5GPHzAoNaIWIkEyeY554x2q/wBFvvbv2bh87KZVGxMgrzieZ4zQIMftJ6b+8WjdRpW2HUggzvVn3H5TAOOwrl2meDgxGIrqfiuxbsaFlTcxe4SAT2lSQTG4yfQ1yvUXgrMAvlbswgj0+78aSGxh0/XlSybHIugm40RBnABJ/wAo9pNedH62mmurc+GzHado3AiSOTB/DFC9N4gdLa2nVLlrjaQJAns0YPoazWNpihayt5GBAhipUzM55mKKFY9W/Ei3gHO5V4O0AkQMjmfuk1ZueKdMg2qwJgEKQy5n+YlZ9+J5rmGj15Se4MyPpFa6fWgHzKCPQ/1jFFDsfeqeJtdb2kraYHhrQYgheRBMrgjsYxk0D1Q3M+tUN8Sf4gIWV9GAZSB5YoAdf5NpVeSwMZz2mZiinTOstBWVE4HAEehPHc9qAJU6xZbJKqfQ2TP/ACOBXlXLestKoAsWyI58n15E8zWUWIbP/DwykkSqkKWBzJ9jBoVq+lfDMmMcwf6TxTP1fRwBJCs0yIyAGOMYIwMdo9qGajSNt2kkcMOcyJExyDWbgvgnFAVBIgnb3jsZ7+2KkXBAPHr6fOtBabLY/GPQYOQQa2a6WJyMyT+tZyiqJaN428ZPeRge/P4Va0+oCYRmJJ9zgeuZnj7qq2EMZI9oI7T2/Ct/sELAmckGQYxjPy+6lF0CYVe0twByQCwxBwT7jsfWqzIFRe7kmTAgekd93+nNanUq07h7bVJ5ESc98Ex6ntWgcpuAYyYnzZzImDJGO0zTaV2gdeFnSdfa2wywIMgjmf6eop1TXfH0V0EAt8N/sxBMeWBz+HIrn15k2tiW7MScGfy5EH2zU/ReovYcMrMDiQACCBkjPAMc0ozaw9ApPTBVnptttTbEvaNxo3pgAtgGSI5PAIPvU739RbuXbN62NStsMTdtgfYTLOexAGSPY5NWSkyVyDPH+lQXGMEQTKkEAE+U8gx2jmpjyNYY7aNOl39PdBEw5aFKE/TcpEg8jyyOM1ZbphVwyFWfETAcHB4aGU/MA0E6l01XsWfhbEYFwfKAT5l27jgz7n1NUtb1W+tsW7y71UAKzZKqv8qOMge34V02nplWMdy49i7vZWQkAbTgf8x5781lnq6gIo3YI3A+kZgkR9OKBaDrt5VOy68cBXIKwOw3Sv4Ve6b1bUM2w2VuKoOHQACeIcAH3waKf0Mjd0bTG+XNu/abbEqykMRJ2mAfTvHMjtNEOodMNm0XDSoViYUggkkicx9T6du6X4jW9pxb1Ngi38MxK8kOf5pHnWYEEGmzwh41t6sCzdi1fAgqW8rQJJUk+n8p/GqTtDoGnUoQFHJK4KwctmCRnH9xUfTdXtN60QRuZSu0kGeGGDwABirfjLpirFzT3AQpDNaB98FDG31lZHBj0paPUUtkXXFwtIWCsHcJPEZMEjGKYhmUMwBLXIbPmhxPuGHNCNIvxlN0pYKksVDWypAV2TzFSoyUJ9pjMVNoOq/EG1UJKgY3fn6Zmt9DpvhWkUqVMHkjgszxPBhnfn1FAyK50qedOOMbLpURyMNuPrmf6Vb6bZtWmErqFAPBhk7ZO0TMz24otpP/AC0j/Cv5CpAvc/3/AHip7MfUEeJbLasgW7qEASUY7c5kie/2cY4pO1vQr9qfiWm2wcxKzBjIlTxXR72nRvtBW+cVX/8ADY+wzIf8pMcek+k0Jg4nJrukQz5QPlj8sfhW93TKEe2IkNgkehjkR79q6dqdJcOHW1eA43oJ+8iRQXWdG07fat3LR7lDuE/Jp/AiqtEtHOn0bgTE/I/oc1FbuQ0OsY4IIp4ueGS4Is3UeM7WO0n0GTBOPWhWt6JqLSn4lpwvMxK89yJX6GqSTJFq6B6RUe+jF+yknyiJIxjGfp+FVX0IzDRGfMJ/EfP0pUBVN8nJJmsqYdPb1U//AFL+pBrKQrOsWLspKqMmd7fn9mPqJPAmt9VfC+Z3ExmIzmfy9qC6jUqIt/EiOSqmJ49p4/GvEVRIJZ8YkACalzSNG0ENddtsnkUHdHmzOOBnB7n1oY1tvcj1/wBK9XU7oAAUL2HefzrYiJ5ySDnPz+tc3JLODKTs2tnawwJGcDk5yfyivVQkkx/X+n1rFPt8z/WvG4j61HYROrYE8SYyIzGRMZxWly7umc9hgQTB7DPzNRPHGCCIz/f94rRLbNi2mZgAAz9MRBz91PsFmWr9s3URm2l8THaJ9ccRTD0ezaa8LLPIPBVQT25MH8iOAds0AsdJbVjyoGZTAGJk+mQW9famHU2rfxtPY/d7mhRc27w8yByJJYgx5gGAM/WtuLWCovBKeq6a1qfiW0Z7iCGCjaAQGQhU8qncMyTgkTHa/pet2CjhQzzaKMpQBmmBLuuCcnIHrWfuNxvihNSTadiQPh/ZI8reUEAZXEjtPMmqWp6SdNEOW+ICcYJ/xYmAIPr2+63a8KSFu5pjwQfme+OcjFWNDa0q/wC+bvhk7QRlQxn7UZHtH1qLrdkwAHC4+yDk/M/pS2NFdBDLsiQSGMgxnIjI9jWceNLbG4pHWtF0/pzpsVNMAwB2wk+vbJPuK5xrHuaXUXAqkhWIEgwVJ8smfSDRnpfUkt7nZFFxh/6dtFBOefbjj0qrrdV8V2aNu6Me3A/KrnyL/orrQF634oNyzctG3G4Qc9+fzg1V8K6IX9SShKlU3gjswgfr3opf0tvvbH1qotuxabeAFb1DEH8DRHkjoLvY3Hw5fdXVLr3CRmQGXthgQBJz3B+6t08CMQA52oCSEQ9pMST7Hiku14t1Ni8zWLvkMEoRKHABwflyM+9Pvhv9oVvUMlq9aa3cYwpUyjH6eZflmtV9Hgo9Z6NctrstWQLYO7eoWRgcFBKCZmTnFQdN01t3Rbt4bzgDngE9uB/Zp/e6HO34ZIOCWO3nkgZJxNIpO4ltTaFu5aY7LiABnG1ihXafXBGalr0FEYdTpvgNskEQCCPT8qh3+h/v50N0XiXTMii8byECCYBC+gImY+R+lW7kK7KGBhiPuMcRIpUaJk6fjUqk/wB/0qotyOfyrbf/AHNIZaa58q0ZB99RCe5rbdQBW1XTkbtHuKo3OnuqkJcYD0ORRgNWiif6U0xUAb3UGDM1zT27hbDMEGfniKH/ALnorpMhrBYwSMACOIIK8gen6003dMGqhrNApGVFPsT1Fy54GuOd1q4jr6yBn0y3yrKIHpo/lmPnH61lPsT0BCjy/UfmKvXzx9P1rysrz5/sjB7Pdo82B3/Spk+1935VlZSKWjD/AH+Fen+X3GfxrKyrYnsivqNrVUt3Wxk9+/sKysolpgM3ge4RqbkEiLLMM8GFEj3jvQ/qN5vINxiQInt6fKsrK34v1R0cH6sZOm6hxuhm5Q8nvE/fW/V2MTPYfiM17WVu9FfBH1p87/X861A4+X6VlZXOzCRlj9BXjfpWVlQyVsp9QYi1gnn+lDvD9sNfUMAwzgiR+NZWV08H6lv9Tbrq/wAa57LirngQf7bp/wD3BWVlayKO1Kf4x/4f1elS4obTMWEkEQTkjzkYPbGKysrJ7QeCj1rCmP8AD/Sh/h6837043GPMYkxM81lZVR0M6F4TuE3WkkwByfZaP+I7S/CVoG7fExmIOJr2soeivQB617H5/wBK8rKgo3I/v6V6B+tZWUAekf399R3qysqlsARdHmNeVlZUgf/Z">
            <a:extLst>
              <a:ext uri="{FF2B5EF4-FFF2-40B4-BE49-F238E27FC236}">
                <a16:creationId xmlns:a16="http://schemas.microsoft.com/office/drawing/2014/main" id="{6FA75584-31BD-4757-81CB-E493D4B40D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6" y="-1790700"/>
            <a:ext cx="5000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sr-Latn-R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FF2641E-6420-4193-B48A-37326515C6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7" t="20139" r="25703" b="18889"/>
          <a:stretch/>
        </p:blipFill>
        <p:spPr>
          <a:xfrm>
            <a:off x="432786" y="257574"/>
            <a:ext cx="5779363" cy="6342852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F09A788E-27EE-4DBF-B5F2-0FCA41CF5756}"/>
              </a:ext>
            </a:extLst>
          </p:cNvPr>
          <p:cNvSpPr/>
          <p:nvPr/>
        </p:nvSpPr>
        <p:spPr>
          <a:xfrm>
            <a:off x="7134225" y="1009650"/>
            <a:ext cx="4333875" cy="695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hlinkClick r:id="rId3"/>
              </a:rPr>
              <a:t>https://www.youtube.com/watch?v=11d26KUImH4</a:t>
            </a:r>
            <a:r>
              <a:rPr lang="hr-HR" dirty="0"/>
              <a:t> – legenda o osnutku Rima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595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bc.amarilisonline.com/wp-content/uploads/2011/01/20091217_rubens_mars.jpg">
            <a:extLst>
              <a:ext uri="{FF2B5EF4-FFF2-40B4-BE49-F238E27FC236}">
                <a16:creationId xmlns:a16="http://schemas.microsoft.com/office/drawing/2014/main" id="{15AE302C-3176-44AF-8417-ECAE0BCF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5800" y="1268761"/>
            <a:ext cx="5688632" cy="3804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aobljeni pravokutnik 4">
            <a:extLst>
              <a:ext uri="{FF2B5EF4-FFF2-40B4-BE49-F238E27FC236}">
                <a16:creationId xmlns:a16="http://schemas.microsoft.com/office/drawing/2014/main" id="{D5CE1AB0-A645-4010-8814-A61FE541A099}"/>
              </a:ext>
            </a:extLst>
          </p:cNvPr>
          <p:cNvSpPr/>
          <p:nvPr/>
        </p:nvSpPr>
        <p:spPr>
          <a:xfrm>
            <a:off x="4151313" y="5300664"/>
            <a:ext cx="3600450" cy="10810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4400" dirty="0"/>
              <a:t>Rea Silvija</a:t>
            </a:r>
          </a:p>
        </p:txBody>
      </p:sp>
      <p:sp>
        <p:nvSpPr>
          <p:cNvPr id="6" name="Zaobljeni pravokutnik 5">
            <a:extLst>
              <a:ext uri="{FF2B5EF4-FFF2-40B4-BE49-F238E27FC236}">
                <a16:creationId xmlns:a16="http://schemas.microsoft.com/office/drawing/2014/main" id="{255D3E2D-68F9-4B36-A902-2C185119BDD3}"/>
              </a:ext>
            </a:extLst>
          </p:cNvPr>
          <p:cNvSpPr/>
          <p:nvPr/>
        </p:nvSpPr>
        <p:spPr>
          <a:xfrm>
            <a:off x="1703388" y="260351"/>
            <a:ext cx="2520950" cy="1223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r-HR" sz="3600" dirty="0">
                <a:solidFill>
                  <a:schemeClr val="tx1"/>
                </a:solidFill>
              </a:rPr>
              <a:t>LEGENDA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365</Words>
  <Application>Microsoft Office PowerPoint</Application>
  <PresentationFormat>Široki zaslon</PresentationFormat>
  <Paragraphs>52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sustava Office</vt:lpstr>
      <vt:lpstr>Rimski svijet Prva stoljeća Rima</vt:lpstr>
      <vt:lpstr>PowerPoint prezentacija</vt:lpstr>
      <vt:lpstr>PowerPoint prezentacija</vt:lpstr>
      <vt:lpstr>PowerPoint prezentacija</vt:lpstr>
      <vt:lpstr>Rim nosi nadimak „vječni grad“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Zadatak: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Zadatak:  Riješi listić/zalijepi listić u bilježnicu</vt:lpstr>
      <vt:lpstr>Vježba: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Prva stoljeća Rima</dc:title>
  <dc:creator>Nera Malbaša Kovačić</dc:creator>
  <cp:lastModifiedBy>Nera Malbaša Kovačić</cp:lastModifiedBy>
  <cp:revision>6</cp:revision>
  <dcterms:created xsi:type="dcterms:W3CDTF">2022-03-21T06:01:25Z</dcterms:created>
  <dcterms:modified xsi:type="dcterms:W3CDTF">2022-03-23T08:58:49Z</dcterms:modified>
</cp:coreProperties>
</file>