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5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5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5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7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2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forms.office.com/Pages/ResponsePage.aspx?id=FvJamzTGgEurAgyaPQKQkQClo72VtjdBoFwcBaQkuBJUQk9XSEdTUVQ0QzBDWkM4QTY3VzZTWE1XNC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1362244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rezi.com/i/6xea-f1uyh2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YJlmBcg-S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edieval Kings and Queens | Complete List of Names &amp; Date">
            <a:extLst>
              <a:ext uri="{FF2B5EF4-FFF2-40B4-BE49-F238E27FC236}">
                <a16:creationId xmlns:a16="http://schemas.microsoft.com/office/drawing/2014/main" id="{01EFC605-54D9-41CA-99EE-41A7063A8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r="1" b="2401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D7F7D-876C-4EAD-8607-8422F79F4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hr-HR" sz="4800"/>
              <a:t>Vladari i plemići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8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DEF8D-4F9F-4163-837B-68735940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VELIKAŠKE OBITELJI U HRVATSKOJ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21E61-9BDB-4175-9200-DDD47E2C1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63" y="2006632"/>
            <a:ext cx="10168128" cy="3694176"/>
          </a:xfrm>
        </p:spPr>
        <p:txBody>
          <a:bodyPr/>
          <a:lstStyle/>
          <a:p>
            <a:r>
              <a:rPr lang="hr-HR" dirty="0"/>
              <a:t>OD 12. STOLJEĆA</a:t>
            </a:r>
          </a:p>
          <a:p>
            <a:r>
              <a:rPr lang="hr-HR" dirty="0"/>
              <a:t>ARPADOVIĆI DARUJU</a:t>
            </a:r>
          </a:p>
          <a:p>
            <a:pPr marL="0" indent="0">
              <a:buNone/>
            </a:pPr>
            <a:r>
              <a:rPr lang="hr-HR" dirty="0"/>
              <a:t>POSJEDE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B71245-64E4-4EE6-BA7F-D47CC67E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54" y="1728216"/>
            <a:ext cx="5654678" cy="47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1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E273-D064-4AC0-BD85-7BA3CE69C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19" y="129191"/>
            <a:ext cx="10168128" cy="1179576"/>
          </a:xfrm>
        </p:spPr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0C708-AC32-482E-9F07-BDBD1748B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95" y="1015152"/>
            <a:ext cx="10168128" cy="3694176"/>
          </a:xfrm>
        </p:spPr>
        <p:txBody>
          <a:bodyPr/>
          <a:lstStyle/>
          <a:p>
            <a:r>
              <a:rPr lang="hr-HR" dirty="0"/>
              <a:t>Proučiti tekstove o hrvatskim velikaškim obiteljima na str. 92 dolje i na str. 93 u udžbeniku. </a:t>
            </a:r>
          </a:p>
          <a:p>
            <a:r>
              <a:rPr lang="hr-HR" dirty="0"/>
              <a:t>Nacrtati i dopuniti tablicu – molim samo skicirati (zaboravite na trokute)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698E000-D427-43E9-BFDA-37C87EF6C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32940"/>
              </p:ext>
            </p:extLst>
          </p:nvPr>
        </p:nvGraphicFramePr>
        <p:xfrm>
          <a:off x="1461977" y="3141938"/>
          <a:ext cx="8128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85">
                  <a:extLst>
                    <a:ext uri="{9D8B030D-6E8A-4147-A177-3AD203B41FA5}">
                      <a16:colId xmlns:a16="http://schemas.microsoft.com/office/drawing/2014/main" val="3935556339"/>
                    </a:ext>
                  </a:extLst>
                </a:gridCol>
                <a:gridCol w="1663459">
                  <a:extLst>
                    <a:ext uri="{9D8B030D-6E8A-4147-A177-3AD203B41FA5}">
                      <a16:colId xmlns:a16="http://schemas.microsoft.com/office/drawing/2014/main" val="222849565"/>
                    </a:ext>
                  </a:extLst>
                </a:gridCol>
                <a:gridCol w="1829656">
                  <a:extLst>
                    <a:ext uri="{9D8B030D-6E8A-4147-A177-3AD203B41FA5}">
                      <a16:colId xmlns:a16="http://schemas.microsoft.com/office/drawing/2014/main" val="128505420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57034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09261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ŠUBIĆI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FRANKOPANI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KAČIĆI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BABONIĆI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8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naziv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_______ </a:t>
                      </a:r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knezovi; </a:t>
                      </a:r>
                    </a:p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od 16.st. Zrinski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_____________ knezovi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_________</a:t>
                      </a:r>
                    </a:p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knezovi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knezovi</a:t>
                      </a:r>
                    </a:p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53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posjedi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oko rijeke _______; zaleđe od Zadra do 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otok ________</a:t>
                      </a:r>
                    </a:p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Modruška _________</a:t>
                      </a:r>
                    </a:p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Senj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____________ kneževina</a:t>
                      </a:r>
                    </a:p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otoci _____ i ______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između _______ i Karlovca;</a:t>
                      </a:r>
                    </a:p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_______ Bosna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vrhunac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prijelaz iz ____ u ___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 i _____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12.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13.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954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slabljenje</a:t>
                      </a:r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14.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od 15.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______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_____ 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41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155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159B-4A50-4330-8D4E-263AA91E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0" y="245630"/>
            <a:ext cx="10168128" cy="1179576"/>
          </a:xfrm>
        </p:spPr>
        <p:txBody>
          <a:bodyPr/>
          <a:lstStyle/>
          <a:p>
            <a:r>
              <a:rPr lang="hr-HR" dirty="0"/>
              <a:t>UTVRDE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55CB-1C9C-4078-A792-4415B231A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B0B52-C330-47F9-9846-64CE1F0F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11" y="1394231"/>
            <a:ext cx="4054681" cy="4809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406BD-4C19-446F-8779-008AE4347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588" y="566300"/>
            <a:ext cx="5881649" cy="58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5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9671-70BA-4F93-AC71-CE1D2338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31" y="213081"/>
            <a:ext cx="10168128" cy="1179576"/>
          </a:xfrm>
        </p:spPr>
        <p:txBody>
          <a:bodyPr/>
          <a:lstStyle/>
          <a:p>
            <a:r>
              <a:rPr lang="hr-HR" dirty="0"/>
              <a:t>ZADATAK - DOPUNITE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D3E7-EC95-4F5C-B50F-E27E9600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26" y="1581912"/>
            <a:ext cx="10168128" cy="3115923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utvrde se grade najprije od ____________, a od 10.st. od ______________</a:t>
            </a:r>
          </a:p>
          <a:p>
            <a:r>
              <a:rPr lang="hr-HR" dirty="0"/>
              <a:t>utvrde su služile obrani trgovačkih ___________, državnih ________ te središta posjeda</a:t>
            </a:r>
          </a:p>
          <a:p>
            <a:r>
              <a:rPr lang="hr-HR" dirty="0"/>
              <a:t>potkraj srednjeg vijeka pojedine utvrde postaju ________________</a:t>
            </a:r>
          </a:p>
          <a:p>
            <a:r>
              <a:rPr lang="hr-HR" dirty="0"/>
              <a:t>na području Istre, Dalmacije i Primorja utvrde se nazivaju _________ ili ___________</a:t>
            </a:r>
          </a:p>
          <a:p>
            <a:r>
              <a:rPr lang="hr-HR" dirty="0"/>
              <a:t>pročitajte tekstove uz slike hrvatskih utvrda (str. 95) te odgovorite na moja pitanja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068C5-2CE1-427A-8E67-0ADD0265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16" y="4887090"/>
            <a:ext cx="2872707" cy="16395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377F0-E1CD-4280-B516-06771680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13" y="4887089"/>
            <a:ext cx="2810649" cy="1639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B6F608-B196-4AEB-A9CE-3C8AF10C1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741" y="4887089"/>
            <a:ext cx="2670496" cy="161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392-D202-4DD9-A293-10C0B551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VITEZOVI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A904-2EAE-467C-BA68-E975F60A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70" y="1815294"/>
            <a:ext cx="10168128" cy="3694176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A0CDF-2463-4993-B70B-3B62EF3C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778" y="548640"/>
            <a:ext cx="4321596" cy="5331533"/>
          </a:xfrm>
          <a:prstGeom prst="rect">
            <a:avLst/>
          </a:prstGeom>
        </p:spPr>
      </p:pic>
      <p:pic>
        <p:nvPicPr>
          <p:cNvPr id="5122" name="Picture 2" descr="Top 10 Strangest Battles of the Middle Ages - Medievalists.net">
            <a:extLst>
              <a:ext uri="{FF2B5EF4-FFF2-40B4-BE49-F238E27FC236}">
                <a16:creationId xmlns:a16="http://schemas.microsoft.com/office/drawing/2014/main" id="{C98A2AC6-5581-4234-9BA4-4A40DB3C5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6" y="1815294"/>
            <a:ext cx="6867608" cy="44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8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6E15-85BD-4769-9F59-6EF09C36E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7EB3-4F4C-45B2-85CF-F1DBAAB4F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Medieval Hunting">
            <a:extLst>
              <a:ext uri="{FF2B5EF4-FFF2-40B4-BE49-F238E27FC236}">
                <a16:creationId xmlns:a16="http://schemas.microsoft.com/office/drawing/2014/main" id="{2AC359AD-2F39-42D3-9313-3FAC53CB8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1" y="1835529"/>
            <a:ext cx="5144461" cy="46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A-Hunting We Will Go in the Middle Ages (Medieval Mondays #6c) | A Frame  Around Infinity">
            <a:extLst>
              <a:ext uri="{FF2B5EF4-FFF2-40B4-BE49-F238E27FC236}">
                <a16:creationId xmlns:a16="http://schemas.microsoft.com/office/drawing/2014/main" id="{83A31AB6-1F9D-4085-A979-F919A0A9E2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A-Hunting We Will Go in the Middle Ages (Medieval Mondays #6c) | A Frame  Around Infinity">
            <a:extLst>
              <a:ext uri="{FF2B5EF4-FFF2-40B4-BE49-F238E27FC236}">
                <a16:creationId xmlns:a16="http://schemas.microsoft.com/office/drawing/2014/main" id="{8F01E634-DA13-423B-A9E9-0E3CEF880E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2" name="Picture 8" descr="A-Hunting We Will Go in the Middle Ages (Medieval Mondays #6c) | A Frame  Around Infinity">
            <a:extLst>
              <a:ext uri="{FF2B5EF4-FFF2-40B4-BE49-F238E27FC236}">
                <a16:creationId xmlns:a16="http://schemas.microsoft.com/office/drawing/2014/main" id="{2AAC82C2-3DE9-43D4-BEA8-C7FC5111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95375"/>
            <a:ext cx="57150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8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8C23-79D1-4CDB-8C08-68248C34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9A0A6-857B-48C7-8731-80C10698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52" y="1748266"/>
            <a:ext cx="10168128" cy="369417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Odgovorite na pitanja.</a:t>
            </a:r>
          </a:p>
          <a:p>
            <a:pPr marL="457200" indent="-457200">
              <a:buAutoNum type="arabicPeriod"/>
            </a:pPr>
            <a:r>
              <a:rPr lang="hr-HR" dirty="0"/>
              <a:t>Tko su bili vitezovi?</a:t>
            </a:r>
          </a:p>
          <a:p>
            <a:pPr marL="457200" indent="-457200">
              <a:buAutoNum type="arabicPeriod"/>
            </a:pPr>
            <a:r>
              <a:rPr lang="hr-HR" dirty="0"/>
              <a:t>Što je činilo vitešku opremu?</a:t>
            </a:r>
          </a:p>
          <a:p>
            <a:pPr marL="0" indent="0">
              <a:buNone/>
            </a:pPr>
            <a:r>
              <a:rPr lang="hr-HR" dirty="0"/>
              <a:t>3. Zašto je u srednjem vijeku bio važan lov?</a:t>
            </a:r>
          </a:p>
          <a:p>
            <a:pPr marL="0" indent="0">
              <a:buNone/>
            </a:pPr>
            <a:r>
              <a:rPr lang="hr-HR" dirty="0"/>
              <a:t>4. Kako se zovu viteška natjecanja u srednjem vijeku?</a:t>
            </a:r>
          </a:p>
        </p:txBody>
      </p:sp>
    </p:spTree>
    <p:extLst>
      <p:ext uri="{BB962C8B-B14F-4D97-AF65-F5344CB8AC3E}">
        <p14:creationId xmlns:p14="http://schemas.microsoft.com/office/powerpoint/2010/main" val="4134991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4BBE6F-A371-57F3-C7CE-447E95D9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Zapiši u bilježnicu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FBFC6C-9E97-006A-C913-2E2DD42E4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VLADARSKE OBITELJI SU: TRPIMIROVIĆI, ARPADOVIĆI, ANŽUVINCI, HABSBURGOVCI. (vladaju većim područjem i imaju jaku vojsku)</a:t>
            </a:r>
          </a:p>
          <a:p>
            <a:endParaRPr lang="hr-HR" dirty="0"/>
          </a:p>
          <a:p>
            <a:r>
              <a:rPr lang="hr-HR" dirty="0"/>
              <a:t>VELIKAŠKE OBITELJI SU: ŠUBIĆI, FRANKOPANI, KAČIĆI, BABONIĆI. (vladaju manjim područjem)</a:t>
            </a:r>
          </a:p>
        </p:txBody>
      </p:sp>
    </p:spTree>
    <p:extLst>
      <p:ext uri="{BB962C8B-B14F-4D97-AF65-F5344CB8AC3E}">
        <p14:creationId xmlns:p14="http://schemas.microsoft.com/office/powerpoint/2010/main" val="3028074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A1DF4-7722-4DC7-8C28-3FC1D4B6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AA16-4EDA-45B5-BDBA-BBDDC1B91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Pažljivo riješite zadatke:  </a:t>
            </a:r>
            <a:r>
              <a:rPr lang="hr-HR" dirty="0">
                <a:hlinkClick r:id="rId2"/>
              </a:rPr>
              <a:t>KVIZ</a:t>
            </a:r>
            <a:endParaRPr lang="hr-HR" dirty="0"/>
          </a:p>
        </p:txBody>
      </p:sp>
      <p:pic>
        <p:nvPicPr>
          <p:cNvPr id="8194" name="Picture 2" descr="Exploring digital at AFCC 2016 - TusitalaTusitala">
            <a:extLst>
              <a:ext uri="{FF2B5EF4-FFF2-40B4-BE49-F238E27FC236}">
                <a16:creationId xmlns:a16="http://schemas.microsoft.com/office/drawing/2014/main" id="{4D801557-8B5E-4E9B-87F2-C753142E9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96" y="974436"/>
            <a:ext cx="5197764" cy="51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182D320-936A-BE42-1036-62FF2D0A1F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319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066D-1893-4CC1-83E2-D9977032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C7A81-2C4C-4E20-812A-FF8727E6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Kronološki poredaj</a:t>
            </a:r>
            <a:r>
              <a:rPr lang="hr-HR" sz="3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prepisati zbivanja u bilježnicu i odrediti godine</a:t>
            </a:r>
          </a:p>
          <a:p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77997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9A2B-8BF7-4508-A96C-2897D4F6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489" y="219031"/>
            <a:ext cx="10168128" cy="1179576"/>
          </a:xfrm>
        </p:spPr>
        <p:txBody>
          <a:bodyPr/>
          <a:lstStyle/>
          <a:p>
            <a:r>
              <a:rPr lang="hr-HR" dirty="0"/>
              <a:t>SREDNJOVJEKOVNI VLADARI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FE884-DB82-4A54-9A61-617EFDD9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489" y="1398606"/>
            <a:ext cx="11271362" cy="4895867"/>
          </a:xfrm>
        </p:spPr>
        <p:txBody>
          <a:bodyPr>
            <a:normAutofit/>
          </a:bodyPr>
          <a:lstStyle/>
          <a:p>
            <a:r>
              <a:rPr lang="hr-HR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Srednjovjekovni vladar</a:t>
            </a:r>
            <a:endParaRPr lang="hr-HR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Times New Roman" panose="02020603050405020304" pitchFamily="18" charset="0"/>
              </a:rPr>
              <a:t>Dopuni rečenice riječima</a:t>
            </a:r>
            <a:r>
              <a:rPr lang="hr-HR">
                <a:latin typeface="Calibri" panose="020F0502020204030204" pitchFamily="34" charset="0"/>
                <a:cs typeface="Times New Roman" panose="02020603050405020304" pitchFamily="18" charset="0"/>
              </a:rPr>
              <a:t>: kruna, </a:t>
            </a:r>
            <a:r>
              <a:rPr lang="hr-HR" dirty="0">
                <a:latin typeface="Calibri" panose="020F0502020204030204" pitchFamily="34" charset="0"/>
                <a:cs typeface="Times New Roman" panose="02020603050405020304" pitchFamily="18" charset="0"/>
              </a:rPr>
              <a:t>dinastije, nasljeđivanja, krunidba, Crkvu, ženidbenim, kruna.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Times New Roman" panose="02020603050405020304" pitchFamily="18" charset="0"/>
              </a:rPr>
              <a:t>Srednjovjekovni vladari oslanjali su se na plemstvo i ___________.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Times New Roman" panose="02020603050405020304" pitchFamily="18" charset="0"/>
              </a:rPr>
              <a:t>Mnogo borbi vodilo se radi _____________ prijestolja.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Times New Roman" panose="02020603050405020304" pitchFamily="18" charset="0"/>
              </a:rPr>
              <a:t>Europske ___________ bile su povezane ____________ vezama.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Times New Roman" panose="02020603050405020304" pitchFamily="18" charset="0"/>
              </a:rPr>
              <a:t>Svečanost imenovanja novog vladara je _____________.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Times New Roman" panose="02020603050405020304" pitchFamily="18" charset="0"/>
              </a:rPr>
              <a:t>Znakovi vlasti su ___________, mač, __________ i plašt.</a:t>
            </a:r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2050" name="Picture 2" descr="Æthelred the Unready's Crown | Warehouse 13 Artifact Database Wiki | Fandom">
            <a:extLst>
              <a:ext uri="{FF2B5EF4-FFF2-40B4-BE49-F238E27FC236}">
                <a16:creationId xmlns:a16="http://schemas.microsoft.com/office/drawing/2014/main" id="{761E95A7-EB92-4270-8F4B-2F8F676C9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37" y="3429000"/>
            <a:ext cx="2622087" cy="321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5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B611-76BB-4A7A-A254-4061530D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VLADARI I CRKVA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9CD4A-14F4-4201-BEE1-6DDDF14E3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604" y="425727"/>
            <a:ext cx="3360740" cy="5964440"/>
          </a:xfrm>
        </p:spPr>
        <p:txBody>
          <a:bodyPr>
            <a:normAutofit/>
          </a:bodyPr>
          <a:lstStyle/>
          <a:p>
            <a:pPr marL="0" indent="0" algn="l">
              <a:lnSpc>
                <a:spcPct val="107000"/>
              </a:lnSpc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Papa Grgur VII. sastavio je 27 naredbi poznatih kao </a:t>
            </a: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Papin diktat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Neke od naredbi su:</a:t>
            </a:r>
          </a:p>
          <a:p>
            <a:pPr marL="0" indent="0" algn="l">
              <a:lnSpc>
                <a:spcPct val="107000"/>
              </a:lnSpc>
              <a:buNone/>
            </a:pP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Rimsku Crkvu utemeljio je Bog.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Samo papa može postavljati i smjenjivati biskupe.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Svi plemeniti ljudi smiju ljubiti samo papinu nogu.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Samo se papino ime smije izgovarati u crkvama.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Papa smije smjenjivati careve.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Nijedan spis ni knjiga ne smiju su proglasiti svetima bez papinog odobrenja.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buNone/>
            </a:pPr>
            <a:r>
              <a:rPr lang="hr-H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Papi nitko ne može suditi.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 descr="akg-images -">
            <a:extLst>
              <a:ext uri="{FF2B5EF4-FFF2-40B4-BE49-F238E27FC236}">
                <a16:creationId xmlns:a16="http://schemas.microsoft.com/office/drawing/2014/main" id="{97EF0835-8B26-4461-A521-FCBC872A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6" y="1853185"/>
            <a:ext cx="73723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96A8A-74E2-4C29-9F73-AE8D4FF1DC81}"/>
              </a:ext>
            </a:extLst>
          </p:cNvPr>
          <p:cNvSpPr txBox="1"/>
          <p:nvPr/>
        </p:nvSpPr>
        <p:spPr>
          <a:xfrm>
            <a:off x="398973" y="5254754"/>
            <a:ext cx="742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Papa Grgur VII. i njemački car Henrik IV. – druga polovica 11. stoljeća</a:t>
            </a:r>
          </a:p>
        </p:txBody>
      </p:sp>
    </p:spTree>
    <p:extLst>
      <p:ext uri="{BB962C8B-B14F-4D97-AF65-F5344CB8AC3E}">
        <p14:creationId xmlns:p14="http://schemas.microsoft.com/office/powerpoint/2010/main" val="699262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1EDB-92D4-423A-B0DD-BB255916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 REČENICAMA SU POGREŠKE. </a:t>
            </a:r>
            <a:br>
              <a:rPr lang="hr-HR" dirty="0"/>
            </a:br>
            <a:r>
              <a:rPr lang="hr-HR" dirty="0"/>
              <a:t>NAPIŠITE ISPRAVNU REČENICU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1217-4F6D-46CE-81C6-1E3D0ED8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65" y="2511580"/>
            <a:ext cx="10168128" cy="36941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hr-HR" dirty="0"/>
              <a:t>Pape su u srednjem vijeku smatrale da im svi ljudi osim vladara duguju poslušnost.</a:t>
            </a:r>
          </a:p>
          <a:p>
            <a:pPr marL="457200" indent="-457200">
              <a:buAutoNum type="arabicPeriod"/>
            </a:pPr>
            <a:r>
              <a:rPr lang="hr-HR" dirty="0"/>
              <a:t>Došlo je do sukoba između papa i pojedinih gradova.</a:t>
            </a:r>
          </a:p>
          <a:p>
            <a:pPr marL="457200" indent="-457200">
              <a:buAutoNum type="arabicPeriod"/>
            </a:pPr>
            <a:r>
              <a:rPr lang="hr-HR" dirty="0"/>
              <a:t>Papa Grgur V. sukobio se s francuskim kraljem Henrikom IV. u 13. stoljeću.</a:t>
            </a:r>
          </a:p>
          <a:p>
            <a:pPr marL="457200" indent="-457200">
              <a:buAutoNum type="arabicPeriod"/>
            </a:pPr>
            <a:r>
              <a:rPr lang="hr-HR" dirty="0"/>
              <a:t>Crkva je uspjela zaustaviti miješanje vladara u izbor gradonačelnika.</a:t>
            </a:r>
          </a:p>
        </p:txBody>
      </p:sp>
    </p:spTree>
    <p:extLst>
      <p:ext uri="{BB962C8B-B14F-4D97-AF65-F5344CB8AC3E}">
        <p14:creationId xmlns:p14="http://schemas.microsoft.com/office/powerpoint/2010/main" val="252953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72C-7F4D-4410-AAF7-995DCCC1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VLADARICE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05AE-AB16-4D53-B977-4F52D7E8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76" y="1848850"/>
            <a:ext cx="10168128" cy="3694176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7170" name="Picture 2" descr="Eleonora od Akvitanije – jedna od najmoćnijih žena u srednjem vijeku –  1204. | Povijest.hr">
            <a:extLst>
              <a:ext uri="{FF2B5EF4-FFF2-40B4-BE49-F238E27FC236}">
                <a16:creationId xmlns:a16="http://schemas.microsoft.com/office/drawing/2014/main" id="{6E8F841B-47DC-4BF3-95EB-85C15A39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22" y="1728216"/>
            <a:ext cx="5592618" cy="371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lizabeta Kotromanić - Wikipedia">
            <a:extLst>
              <a:ext uri="{FF2B5EF4-FFF2-40B4-BE49-F238E27FC236}">
                <a16:creationId xmlns:a16="http://schemas.microsoft.com/office/drawing/2014/main" id="{E9A9582B-D3AD-4FD6-AE0F-C531468D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509"/>
            <a:ext cx="3393925" cy="437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Jadviga Anžuvinska – Wikipedija">
            <a:extLst>
              <a:ext uri="{FF2B5EF4-FFF2-40B4-BE49-F238E27FC236}">
                <a16:creationId xmlns:a16="http://schemas.microsoft.com/office/drawing/2014/main" id="{733D961E-7DD1-4FDB-8F4C-AECCC8440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565" y="3082684"/>
            <a:ext cx="2737673" cy="344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46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F9FD-377F-4BC6-ACB9-A3B86314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696A-7B16-4F3E-BE60-C50080D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84" y="1664292"/>
            <a:ext cx="10168128" cy="3694176"/>
          </a:xfrm>
        </p:spPr>
        <p:txBody>
          <a:bodyPr/>
          <a:lstStyle/>
          <a:p>
            <a:r>
              <a:rPr lang="hr-HR" dirty="0"/>
              <a:t>Nacrtaj tablicu. Razvrstaj u tablicu: Francuska, Poljska, Kotromanić, „dobra kraljica”, ubijena, zaručnik Žigmund Luksemburški, Engleska, majka Rikarda Lavljeg Srca</a:t>
            </a:r>
          </a:p>
          <a:p>
            <a:endParaRPr lang="hr-HR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654CD3-304C-4387-A11F-DA57A21BF835}"/>
              </a:ext>
            </a:extLst>
          </p:cNvPr>
          <p:cNvGraphicFramePr>
            <a:graphicFrameLocks noGrp="1"/>
          </p:cNvGraphicFramePr>
          <p:nvPr/>
        </p:nvGraphicFramePr>
        <p:xfrm>
          <a:off x="956345" y="3163908"/>
          <a:ext cx="9940954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898">
                  <a:extLst>
                    <a:ext uri="{9D8B030D-6E8A-4147-A177-3AD203B41FA5}">
                      <a16:colId xmlns:a16="http://schemas.microsoft.com/office/drawing/2014/main" val="222849565"/>
                    </a:ext>
                  </a:extLst>
                </a:gridCol>
                <a:gridCol w="2696868">
                  <a:extLst>
                    <a:ext uri="{9D8B030D-6E8A-4147-A177-3AD203B41FA5}">
                      <a16:colId xmlns:a16="http://schemas.microsoft.com/office/drawing/2014/main" val="1285054204"/>
                    </a:ext>
                  </a:extLst>
                </a:gridCol>
                <a:gridCol w="2396094">
                  <a:extLst>
                    <a:ext uri="{9D8B030D-6E8A-4147-A177-3AD203B41FA5}">
                      <a16:colId xmlns:a16="http://schemas.microsoft.com/office/drawing/2014/main" val="95703467"/>
                    </a:ext>
                  </a:extLst>
                </a:gridCol>
                <a:gridCol w="2396094">
                  <a:extLst>
                    <a:ext uri="{9D8B030D-6E8A-4147-A177-3AD203B41FA5}">
                      <a16:colId xmlns:a16="http://schemas.microsoft.com/office/drawing/2014/main" val="3138055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ELEONORA OD AKVITANIJE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ELIZABETA</a:t>
                      </a:r>
                    </a:p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ANŽUVINSKA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MARIJA</a:t>
                      </a:r>
                    </a:p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ANŽUVINSKA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JADVIGA</a:t>
                      </a:r>
                    </a:p>
                    <a:p>
                      <a:r>
                        <a:rPr lang="hr-HR" dirty="0">
                          <a:solidFill>
                            <a:schemeClr val="tx1"/>
                          </a:solidFill>
                        </a:rPr>
                        <a:t>ANŽUVINSKA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8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  <a:p>
                      <a:endParaRPr lang="hr-H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r-H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533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83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2517A2F-40E1-8988-BD84-8764374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hr-HR" dirty="0"/>
              <a:t>Žene u srednjem vijeku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7352CAB-3893-3932-9E97-1FEEDA55C2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458" b="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A8A753-ECEF-A955-2B89-3C3F66ECB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hr-HR" sz="1800">
                <a:hlinkClick r:id="rId3"/>
              </a:rPr>
              <a:t>https://www.youtube.com/watch?v=9YJlmBcg-So</a:t>
            </a:r>
            <a:endParaRPr lang="hr-HR" sz="1800"/>
          </a:p>
          <a:p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387264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137D-4526-4EE7-9BCE-0D870E45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PLEMIĆI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6F9C-EE9B-4AC0-8060-682B8F0A2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27" y="1949518"/>
            <a:ext cx="10168128" cy="3694176"/>
          </a:xfrm>
        </p:spPr>
        <p:txBody>
          <a:bodyPr/>
          <a:lstStyle/>
          <a:p>
            <a:r>
              <a:rPr lang="hr-HR" dirty="0"/>
              <a:t>RATNICI </a:t>
            </a:r>
          </a:p>
          <a:p>
            <a:r>
              <a:rPr lang="hr-HR" dirty="0"/>
              <a:t>FEUDALCI</a:t>
            </a:r>
          </a:p>
          <a:p>
            <a:r>
              <a:rPr lang="hr-HR" dirty="0"/>
              <a:t>VELIKAŠI</a:t>
            </a:r>
          </a:p>
          <a:p>
            <a:r>
              <a:rPr lang="hr-HR" dirty="0"/>
              <a:t>POMOĆ I OSLONAC VLADARU</a:t>
            </a:r>
          </a:p>
          <a:p>
            <a:r>
              <a:rPr lang="hr-HR" dirty="0"/>
              <a:t>POBUNE</a:t>
            </a:r>
          </a:p>
        </p:txBody>
      </p:sp>
      <p:pic>
        <p:nvPicPr>
          <p:cNvPr id="4100" name="Picture 4" descr="Late medieval era knight. | Medieval knight, Medieval armor, Medieval  fantasy">
            <a:extLst>
              <a:ext uri="{FF2B5EF4-FFF2-40B4-BE49-F238E27FC236}">
                <a16:creationId xmlns:a16="http://schemas.microsoft.com/office/drawing/2014/main" id="{F2AE9690-F10A-4246-8E18-84681D04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96" y="381000"/>
            <a:ext cx="42291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3830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591</Words>
  <Application>Microsoft Office PowerPoint</Application>
  <PresentationFormat>Široki zaslon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Neue Haas Grotesk Text Pro</vt:lpstr>
      <vt:lpstr>AccentBoxVTI</vt:lpstr>
      <vt:lpstr>Vladari i plemići</vt:lpstr>
      <vt:lpstr>PONOVIMO</vt:lpstr>
      <vt:lpstr>SREDNJOVJEKOVNI VLADARI</vt:lpstr>
      <vt:lpstr>VLADARI I CRKVA</vt:lpstr>
      <vt:lpstr>U REČENICAMA SU POGREŠKE.  NAPIŠITE ISPRAVNU REČENICU</vt:lpstr>
      <vt:lpstr>VLADARICE</vt:lpstr>
      <vt:lpstr>ZADATAK</vt:lpstr>
      <vt:lpstr>Žene u srednjem vijeku</vt:lpstr>
      <vt:lpstr>PLEMIĆI</vt:lpstr>
      <vt:lpstr>VELIKAŠKE OBITELJI U HRVATSKOJ</vt:lpstr>
      <vt:lpstr>Zadatak</vt:lpstr>
      <vt:lpstr>UTVRDE</vt:lpstr>
      <vt:lpstr>ZADATAK - DOPUNITE</vt:lpstr>
      <vt:lpstr>VITEZOVI</vt:lpstr>
      <vt:lpstr>LOV</vt:lpstr>
      <vt:lpstr>ZADATAK</vt:lpstr>
      <vt:lpstr>Zapiši u bilježnicu</vt:lpstr>
      <vt:lpstr>Ponovimo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Vladari i plemići</dc:title>
  <dc:creator>DANIELA Jugo-Superina</dc:creator>
  <cp:lastModifiedBy>Nera Malbaša Kovačić</cp:lastModifiedBy>
  <cp:revision>37</cp:revision>
  <dcterms:created xsi:type="dcterms:W3CDTF">2020-12-20T12:40:56Z</dcterms:created>
  <dcterms:modified xsi:type="dcterms:W3CDTF">2025-06-21T12:12:24Z</dcterms:modified>
</cp:coreProperties>
</file>